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2"/>
  </p:notesMasterIdLst>
  <p:sldIdLst>
    <p:sldId id="256" r:id="rId4"/>
    <p:sldId id="308" r:id="rId5"/>
    <p:sldId id="261" r:id="rId6"/>
    <p:sldId id="309" r:id="rId7"/>
    <p:sldId id="277" r:id="rId8"/>
    <p:sldId id="310" r:id="rId9"/>
    <p:sldId id="272" r:id="rId10"/>
    <p:sldId id="275" r:id="rId11"/>
    <p:sldId id="307" r:id="rId12"/>
    <p:sldId id="318" r:id="rId13"/>
    <p:sldId id="319" r:id="rId14"/>
    <p:sldId id="321" r:id="rId15"/>
    <p:sldId id="322" r:id="rId16"/>
    <p:sldId id="279" r:id="rId17"/>
    <p:sldId id="282" r:id="rId18"/>
    <p:sldId id="285" r:id="rId19"/>
    <p:sldId id="284" r:id="rId20"/>
    <p:sldId id="286" r:id="rId21"/>
    <p:sldId id="311" r:id="rId22"/>
    <p:sldId id="287" r:id="rId23"/>
    <p:sldId id="262" r:id="rId24"/>
    <p:sldId id="297" r:id="rId25"/>
    <p:sldId id="295" r:id="rId26"/>
    <p:sldId id="298" r:id="rId27"/>
    <p:sldId id="263" r:id="rId28"/>
    <p:sldId id="291" r:id="rId29"/>
    <p:sldId id="300" r:id="rId30"/>
    <p:sldId id="317" r:id="rId31"/>
    <p:sldId id="288" r:id="rId32"/>
    <p:sldId id="301" r:id="rId33"/>
    <p:sldId id="302" r:id="rId34"/>
    <p:sldId id="264" r:id="rId35"/>
    <p:sldId id="292" r:id="rId36"/>
    <p:sldId id="303" r:id="rId37"/>
    <p:sldId id="304" r:id="rId38"/>
    <p:sldId id="305" r:id="rId39"/>
    <p:sldId id="306" r:id="rId40"/>
    <p:sldId id="293" r:id="rId41"/>
  </p:sldIdLst>
  <p:sldSz cx="9144000" cy="6858000" type="screen4x3"/>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CCFF66"/>
    <a:srgbClr val="00CC00"/>
    <a:srgbClr val="BDD7EE"/>
    <a:srgbClr val="FFFFCC"/>
    <a:srgbClr val="9999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autoAdjust="0"/>
    <p:restoredTop sz="94660"/>
  </p:normalViewPr>
  <p:slideViewPr>
    <p:cSldViewPr>
      <p:cViewPr varScale="1">
        <p:scale>
          <a:sx n="109" d="100"/>
          <a:sy n="109" d="100"/>
        </p:scale>
        <p:origin x="17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e\OneDrive\HKSR\Projects%20(Internal%20Support)\2018%20-%20Sau's%20presentation%20about%20&#36328;&#22659;&#39178;&#32769;\sau_plo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YHH%20PPT%20working%202018100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YHH%20PPT%20working%2020181006.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93786845864067E-2"/>
          <c:y val="7.3839670624679735E-2"/>
          <c:w val="0.95403366893909902"/>
          <c:h val="0.89170181641713642"/>
        </c:manualLayout>
      </c:layout>
      <c:lineChart>
        <c:grouping val="standard"/>
        <c:varyColors val="0"/>
        <c:ser>
          <c:idx val="0"/>
          <c:order val="0"/>
          <c:spPr>
            <a:ln w="44450" cap="rnd">
              <a:solidFill>
                <a:schemeClr val="bg1">
                  <a:lumMod val="50000"/>
                </a:schemeClr>
              </a:solidFill>
              <a:round/>
            </a:ln>
            <a:effectLst/>
          </c:spPr>
          <c:marker>
            <c:symbol val="circle"/>
            <c:size val="11"/>
            <c:spPr>
              <a:solidFill>
                <a:schemeClr val="bg1">
                  <a:lumMod val="50000"/>
                </a:schemeClr>
              </a:solidFill>
              <a:ln w="9525">
                <a:solidFill>
                  <a:schemeClr val="accent1"/>
                </a:solidFill>
              </a:ln>
              <a:effectLst/>
            </c:spPr>
          </c:marker>
          <c:dPt>
            <c:idx val="12"/>
            <c:marker>
              <c:symbol val="circle"/>
              <c:size val="17"/>
              <c:spPr>
                <a:solidFill>
                  <a:schemeClr val="accent1">
                    <a:lumMod val="75000"/>
                  </a:schemeClr>
                </a:solidFill>
                <a:ln w="9525">
                  <a:solidFill>
                    <a:schemeClr val="accent1"/>
                  </a:solidFill>
                </a:ln>
                <a:effectLst/>
              </c:spPr>
            </c:marker>
            <c:bubble3D val="0"/>
            <c:extLst>
              <c:ext xmlns:c16="http://schemas.microsoft.com/office/drawing/2014/chart" uri="{C3380CC4-5D6E-409C-BE32-E72D297353CC}">
                <c16:uniqueId val="{00000001-C02F-4B09-82C9-CBB36EB8546B}"/>
              </c:ext>
            </c:extLst>
          </c:dPt>
          <c:val>
            <c:numRef>
              <c:f>工作表7!$C$3:$C$15</c:f>
              <c:numCache>
                <c:formatCode>General</c:formatCode>
                <c:ptCount val="13"/>
                <c:pt idx="0">
                  <c:v>3392</c:v>
                </c:pt>
                <c:pt idx="1">
                  <c:v>3699</c:v>
                </c:pt>
                <c:pt idx="2">
                  <c:v>3842</c:v>
                </c:pt>
                <c:pt idx="3">
                  <c:v>4372</c:v>
                </c:pt>
                <c:pt idx="4">
                  <c:v>4573</c:v>
                </c:pt>
                <c:pt idx="5">
                  <c:v>4844</c:v>
                </c:pt>
                <c:pt idx="6">
                  <c:v>4797</c:v>
                </c:pt>
                <c:pt idx="7">
                  <c:v>5146</c:v>
                </c:pt>
                <c:pt idx="8">
                  <c:v>5262</c:v>
                </c:pt>
                <c:pt idx="9">
                  <c:v>5675</c:v>
                </c:pt>
                <c:pt idx="10">
                  <c:v>5774</c:v>
                </c:pt>
                <c:pt idx="11">
                  <c:v>6027</c:v>
                </c:pt>
                <c:pt idx="12">
                  <c:v>6611</c:v>
                </c:pt>
              </c:numCache>
            </c:numRef>
          </c:val>
          <c:smooth val="0"/>
          <c:extLst>
            <c:ext xmlns:c16="http://schemas.microsoft.com/office/drawing/2014/chart" uri="{C3380CC4-5D6E-409C-BE32-E72D297353CC}">
              <c16:uniqueId val="{00000000-C02F-4B09-82C9-CBB36EB8546B}"/>
            </c:ext>
          </c:extLst>
        </c:ser>
        <c:dLbls>
          <c:showLegendKey val="0"/>
          <c:showVal val="0"/>
          <c:showCatName val="0"/>
          <c:showSerName val="0"/>
          <c:showPercent val="0"/>
          <c:showBubbleSize val="0"/>
        </c:dLbls>
        <c:marker val="1"/>
        <c:smooth val="0"/>
        <c:axId val="215366872"/>
        <c:axId val="215371968"/>
      </c:lineChart>
      <c:catAx>
        <c:axId val="215366872"/>
        <c:scaling>
          <c:orientation val="minMax"/>
        </c:scaling>
        <c:delete val="1"/>
        <c:axPos val="b"/>
        <c:majorTickMark val="none"/>
        <c:minorTickMark val="none"/>
        <c:tickLblPos val="nextTo"/>
        <c:crossAx val="215371968"/>
        <c:crosses val="autoZero"/>
        <c:auto val="1"/>
        <c:lblAlgn val="ctr"/>
        <c:lblOffset val="100"/>
        <c:noMultiLvlLbl val="0"/>
      </c:catAx>
      <c:valAx>
        <c:axId val="215371968"/>
        <c:scaling>
          <c:orientation val="minMax"/>
          <c:min val="3000"/>
        </c:scaling>
        <c:delete val="1"/>
        <c:axPos val="l"/>
        <c:numFmt formatCode="General" sourceLinked="1"/>
        <c:majorTickMark val="out"/>
        <c:minorTickMark val="none"/>
        <c:tickLblPos val="nextTo"/>
        <c:crossAx val="2153668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H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欄2</c:v>
                </c:pt>
              </c:strCache>
            </c:strRef>
          </c:tx>
          <c:dPt>
            <c:idx val="0"/>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01-BEC6-478E-B979-3873168D5ABE}"/>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BEC6-478E-B979-3873168D5ABE}"/>
              </c:ext>
            </c:extLst>
          </c:dPt>
          <c:cat>
            <c:strRef>
              <c:f>工作表1!$A$2:$A$3</c:f>
              <c:strCache>
                <c:ptCount val="2"/>
                <c:pt idx="0">
                  <c:v>Holding HK ID card</c:v>
                </c:pt>
                <c:pt idx="1">
                  <c:v>Holding Mainland ID card</c:v>
                </c:pt>
              </c:strCache>
            </c:strRef>
          </c:cat>
          <c:val>
            <c:numRef>
              <c:f>工作表1!$B$2:$B$3</c:f>
              <c:numCache>
                <c:formatCode>0.0%</c:formatCode>
                <c:ptCount val="2"/>
                <c:pt idx="0">
                  <c:v>0.58099999999999996</c:v>
                </c:pt>
                <c:pt idx="1">
                  <c:v>0.41899999999999998</c:v>
                </c:pt>
              </c:numCache>
            </c:numRef>
          </c:val>
          <c:extLst>
            <c:ext xmlns:c16="http://schemas.microsoft.com/office/drawing/2014/chart" uri="{C3380CC4-5D6E-409C-BE32-E72D297353CC}">
              <c16:uniqueId val="{00000004-BEC6-478E-B979-3873168D5A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1218089043951325"/>
          <c:w val="0.52379636537376939"/>
          <c:h val="0.18101744921898183"/>
        </c:manualLayout>
      </c:layout>
      <c:overlay val="0"/>
      <c:spPr>
        <a:noFill/>
        <a:ln>
          <a:noFill/>
        </a:ln>
        <a:effectLst/>
      </c:spPr>
      <c:txPr>
        <a:bodyPr rot="0" spcFirstLastPara="1" vertOverflow="ellipsis" vert="horz" wrap="square" anchor="ctr" anchorCtr="1"/>
        <a:lstStyle/>
        <a:p>
          <a:pPr>
            <a:lnSpc>
              <a:spcPts val="1700"/>
            </a:lnSpc>
            <a:defRPr sz="2000" b="0" i="0" u="none" strike="noStrike" kern="1200" baseline="0">
              <a:solidFill>
                <a:schemeClr val="tx1">
                  <a:lumMod val="65000"/>
                  <a:lumOff val="35000"/>
                </a:schemeClr>
              </a:solidFill>
              <a:latin typeface="Calibri" panose="020F0502020204030204" pitchFamily="34" charset="0"/>
              <a:ea typeface="微軟正黑體" panose="020B0604030504040204" pitchFamily="34" charset="-120"/>
              <a:cs typeface="Calibri" panose="020F0502020204030204" pitchFamily="34" charset="0"/>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欄2</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BEC6-478E-B979-3873168D5ABE}"/>
              </c:ext>
            </c:extLst>
          </c:dPt>
          <c:dPt>
            <c:idx val="1"/>
            <c:bubble3D val="0"/>
            <c:spPr>
              <a:solidFill>
                <a:srgbClr val="FFCCCC"/>
              </a:solidFill>
              <a:ln w="19050">
                <a:solidFill>
                  <a:schemeClr val="lt1"/>
                </a:solidFill>
              </a:ln>
              <a:effectLst/>
            </c:spPr>
            <c:extLst>
              <c:ext xmlns:c16="http://schemas.microsoft.com/office/drawing/2014/chart" uri="{C3380CC4-5D6E-409C-BE32-E72D297353CC}">
                <c16:uniqueId val="{00000003-BEC6-478E-B979-3873168D5ABE}"/>
              </c:ext>
            </c:extLst>
          </c:dPt>
          <c:cat>
            <c:strRef>
              <c:f>工作表1!$A$2:$A$3</c:f>
              <c:strCache>
                <c:ptCount val="2"/>
                <c:pt idx="0">
                  <c:v>Male</c:v>
                </c:pt>
                <c:pt idx="1">
                  <c:v>Female</c:v>
                </c:pt>
              </c:strCache>
            </c:strRef>
          </c:cat>
          <c:val>
            <c:numRef>
              <c:f>工作表1!$B$2:$B$3</c:f>
              <c:numCache>
                <c:formatCode>0.0%</c:formatCode>
                <c:ptCount val="2"/>
                <c:pt idx="0">
                  <c:v>0.43090000000000001</c:v>
                </c:pt>
                <c:pt idx="1">
                  <c:v>0.56899999999999995</c:v>
                </c:pt>
              </c:numCache>
            </c:numRef>
          </c:val>
          <c:extLst>
            <c:ext xmlns:c16="http://schemas.microsoft.com/office/drawing/2014/chart" uri="{C3380CC4-5D6E-409C-BE32-E72D297353CC}">
              <c16:uniqueId val="{00000004-BEC6-478E-B979-3873168D5A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0355317109446811"/>
          <c:w val="0.52379636537376939"/>
          <c:h val="0.18101744921898183"/>
        </c:manualLayout>
      </c:layout>
      <c:overlay val="0"/>
      <c:spPr>
        <a:noFill/>
        <a:ln>
          <a:noFill/>
        </a:ln>
        <a:effectLst/>
      </c:spPr>
      <c:txPr>
        <a:bodyPr rot="0" spcFirstLastPara="1" vertOverflow="ellipsis" vert="horz" wrap="square" anchor="ctr" anchorCtr="1"/>
        <a:lstStyle/>
        <a:p>
          <a:pPr>
            <a:lnSpc>
              <a:spcPts val="1700"/>
            </a:lnSpc>
            <a:defRPr sz="2000" b="0" i="0" u="none" strike="noStrike" kern="1200" baseline="0">
              <a:solidFill>
                <a:schemeClr val="tx1">
                  <a:lumMod val="65000"/>
                  <a:lumOff val="35000"/>
                </a:schemeClr>
              </a:solidFill>
              <a:latin typeface="Calibri" panose="020F0502020204030204" pitchFamily="34" charset="0"/>
              <a:ea typeface="微軟正黑體" panose="020B0604030504040204" pitchFamily="34" charset="-120"/>
              <a:cs typeface="Calibri" panose="020F0502020204030204" pitchFamily="34" charset="0"/>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53810974545795"/>
          <c:y val="0.13830974297538845"/>
          <c:w val="0.52093900847602115"/>
          <c:h val="0.7867506376884098"/>
        </c:manualLayout>
      </c:layout>
      <c:pieChart>
        <c:varyColors val="1"/>
        <c:ser>
          <c:idx val="0"/>
          <c:order val="0"/>
          <c:tx>
            <c:strRef>
              <c:f>工作表1!$B$1</c:f>
              <c:strCache>
                <c:ptCount val="1"/>
                <c:pt idx="0">
                  <c:v>百分比</c:v>
                </c:pt>
              </c:strCache>
            </c:strRef>
          </c:tx>
          <c:dPt>
            <c:idx val="0"/>
            <c:bubble3D val="0"/>
            <c:spPr>
              <a:solidFill>
                <a:srgbClr val="9999FF"/>
              </a:solidFill>
              <a:ln w="19050">
                <a:noFill/>
              </a:ln>
              <a:effectLst/>
            </c:spPr>
            <c:extLst>
              <c:ext xmlns:c16="http://schemas.microsoft.com/office/drawing/2014/chart" uri="{C3380CC4-5D6E-409C-BE32-E72D297353CC}">
                <c16:uniqueId val="{00000001-24E3-498C-96AE-116DB40CEDFB}"/>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24E3-498C-96AE-116DB40CEDFB}"/>
              </c:ext>
            </c:extLst>
          </c:dPt>
          <c:dPt>
            <c:idx val="2"/>
            <c:bubble3D val="0"/>
            <c:spPr>
              <a:solidFill>
                <a:srgbClr val="FFFF99"/>
              </a:solidFill>
              <a:ln w="19050">
                <a:solidFill>
                  <a:schemeClr val="lt1"/>
                </a:solidFill>
              </a:ln>
              <a:effectLst/>
            </c:spPr>
            <c:extLst>
              <c:ext xmlns:c16="http://schemas.microsoft.com/office/drawing/2014/chart" uri="{C3380CC4-5D6E-409C-BE32-E72D297353CC}">
                <c16:uniqueId val="{00000005-24E3-498C-96AE-116DB40CEDFB}"/>
              </c:ext>
            </c:extLst>
          </c:dPt>
          <c:dPt>
            <c:idx val="3"/>
            <c:bubble3D val="0"/>
            <c:spPr>
              <a:solidFill>
                <a:srgbClr val="CCFFCC"/>
              </a:solidFill>
              <a:ln w="19050">
                <a:solidFill>
                  <a:schemeClr val="lt1"/>
                </a:solidFill>
              </a:ln>
              <a:effectLst/>
            </c:spPr>
            <c:extLst>
              <c:ext xmlns:c16="http://schemas.microsoft.com/office/drawing/2014/chart" uri="{C3380CC4-5D6E-409C-BE32-E72D297353CC}">
                <c16:uniqueId val="{00000007-24E3-498C-96AE-116DB40CEDFB}"/>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24E3-498C-96AE-116DB40CEDFB}"/>
              </c:ext>
            </c:extLst>
          </c:dPt>
          <c:dPt>
            <c:idx val="5"/>
            <c:bubble3D val="0"/>
            <c:spPr>
              <a:solidFill>
                <a:srgbClr val="FFCCCC"/>
              </a:solidFill>
              <a:ln w="19050">
                <a:solidFill>
                  <a:schemeClr val="lt1"/>
                </a:solidFill>
              </a:ln>
              <a:effectLst/>
            </c:spPr>
            <c:extLst>
              <c:ext xmlns:c16="http://schemas.microsoft.com/office/drawing/2014/chart" uri="{C3380CC4-5D6E-409C-BE32-E72D297353CC}">
                <c16:uniqueId val="{0000000B-24E3-498C-96AE-116DB40CEDFB}"/>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0D-24E3-498C-96AE-116DB40CEDF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zh-H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工作表1!$A$2:$A$8</c:f>
              <c:strCache>
                <c:ptCount val="7"/>
                <c:pt idx="0">
                  <c:v>50 歲以下</c:v>
                </c:pt>
                <c:pt idx="1">
                  <c:v>51至60歲</c:v>
                </c:pt>
                <c:pt idx="2">
                  <c:v>61至70歲</c:v>
                </c:pt>
                <c:pt idx="3">
                  <c:v>71至80歲</c:v>
                </c:pt>
                <c:pt idx="4">
                  <c:v>81至90歲</c:v>
                </c:pt>
                <c:pt idx="5">
                  <c:v>91至100歲</c:v>
                </c:pt>
                <c:pt idx="6">
                  <c:v>100歲以上</c:v>
                </c:pt>
              </c:strCache>
            </c:strRef>
          </c:cat>
          <c:val>
            <c:numRef>
              <c:f>工作表1!$B$2:$B$8</c:f>
              <c:numCache>
                <c:formatCode>0.0%</c:formatCode>
                <c:ptCount val="7"/>
                <c:pt idx="0">
                  <c:v>6.7567567567567571E-3</c:v>
                </c:pt>
                <c:pt idx="1">
                  <c:v>3.0405405405405407E-2</c:v>
                </c:pt>
                <c:pt idx="2">
                  <c:v>0.10135135135135136</c:v>
                </c:pt>
                <c:pt idx="3">
                  <c:v>0.20270270270270271</c:v>
                </c:pt>
                <c:pt idx="4">
                  <c:v>0.5067567567567568</c:v>
                </c:pt>
                <c:pt idx="5">
                  <c:v>0.14864864864864866</c:v>
                </c:pt>
                <c:pt idx="6">
                  <c:v>3.3783783783783786E-3</c:v>
                </c:pt>
              </c:numCache>
            </c:numRef>
          </c:val>
          <c:extLst>
            <c:ext xmlns:c16="http://schemas.microsoft.com/office/drawing/2014/chart" uri="{C3380CC4-5D6E-409C-BE32-E72D297353CC}">
              <c16:uniqueId val="{0000000E-24E3-498C-96AE-116DB40CEDF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070015721857725E-3"/>
          <c:y val="0.36214293422836985"/>
          <c:w val="0.26814347915150488"/>
          <c:h val="0.525235729290499"/>
        </c:manualLayout>
      </c:layout>
      <c:overlay val="0"/>
      <c:spPr>
        <a:noFill/>
        <a:ln w="28575">
          <a:solidFill>
            <a:srgbClr val="0070C0"/>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HK"/>
        </a:p>
      </c:txPr>
    </c:legend>
    <c:plotVisOnly val="1"/>
    <c:dispBlanksAs val="gap"/>
    <c:showDLblsOverMax val="0"/>
  </c:chart>
  <c:spPr>
    <a:noFill/>
    <a:ln>
      <a:noFill/>
    </a:ln>
    <a:effectLst/>
  </c:spPr>
  <c:txPr>
    <a:bodyPr/>
    <a:lstStyle/>
    <a:p>
      <a:pPr>
        <a:defRPr/>
      </a:pPr>
      <a:endParaRPr lang="zh-HK"/>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6230563753787"/>
          <c:y val="0.15775338838221722"/>
          <c:w val="0.84190029610236539"/>
          <c:h val="0.79892506947584085"/>
        </c:manualLayout>
      </c:layout>
      <c:barChart>
        <c:barDir val="bar"/>
        <c:grouping val="stacked"/>
        <c:varyColors val="0"/>
        <c:ser>
          <c:idx val="0"/>
          <c:order val="0"/>
          <c:tx>
            <c:strRef>
              <c:f>工作表2!$B$2</c:f>
              <c:strCache>
                <c:ptCount val="1"/>
                <c:pt idx="0">
                  <c:v>自理</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H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工作表2!$A$3:$A$5</c:f>
              <c:numCache>
                <c:formatCode>General</c:formatCode>
                <c:ptCount val="3"/>
                <c:pt idx="0">
                  <c:v>2016.8</c:v>
                </c:pt>
                <c:pt idx="1">
                  <c:v>2017.8</c:v>
                </c:pt>
                <c:pt idx="2">
                  <c:v>2018.8</c:v>
                </c:pt>
              </c:numCache>
            </c:numRef>
          </c:cat>
          <c:val>
            <c:numRef>
              <c:f>工作表2!$B$3:$B$5</c:f>
              <c:numCache>
                <c:formatCode>0.0%</c:formatCode>
                <c:ptCount val="3"/>
                <c:pt idx="0">
                  <c:v>0.182</c:v>
                </c:pt>
                <c:pt idx="1">
                  <c:v>0.20350877192982456</c:v>
                </c:pt>
                <c:pt idx="2">
                  <c:v>0.18685121107266436</c:v>
                </c:pt>
              </c:numCache>
            </c:numRef>
          </c:val>
          <c:extLst>
            <c:ext xmlns:c16="http://schemas.microsoft.com/office/drawing/2014/chart" uri="{C3380CC4-5D6E-409C-BE32-E72D297353CC}">
              <c16:uniqueId val="{00000000-B5E9-4C81-83B5-9FD9B0D7C64A}"/>
            </c:ext>
          </c:extLst>
        </c:ser>
        <c:ser>
          <c:idx val="1"/>
          <c:order val="1"/>
          <c:tx>
            <c:strRef>
              <c:f>工作表2!$C$2</c:f>
              <c:strCache>
                <c:ptCount val="1"/>
                <c:pt idx="0">
                  <c:v>半護理</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H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工作表2!$A$3:$A$5</c:f>
              <c:numCache>
                <c:formatCode>General</c:formatCode>
                <c:ptCount val="3"/>
                <c:pt idx="0">
                  <c:v>2016.8</c:v>
                </c:pt>
                <c:pt idx="1">
                  <c:v>2017.8</c:v>
                </c:pt>
                <c:pt idx="2">
                  <c:v>2018.8</c:v>
                </c:pt>
              </c:numCache>
            </c:numRef>
          </c:cat>
          <c:val>
            <c:numRef>
              <c:f>工作表2!$C$3:$C$5</c:f>
              <c:numCache>
                <c:formatCode>0.0%</c:formatCode>
                <c:ptCount val="3"/>
                <c:pt idx="0">
                  <c:v>8.5999999999999993E-2</c:v>
                </c:pt>
                <c:pt idx="1">
                  <c:v>8.771929824561403E-2</c:v>
                </c:pt>
                <c:pt idx="2">
                  <c:v>6.228373702422145E-2</c:v>
                </c:pt>
              </c:numCache>
            </c:numRef>
          </c:val>
          <c:extLst>
            <c:ext xmlns:c16="http://schemas.microsoft.com/office/drawing/2014/chart" uri="{C3380CC4-5D6E-409C-BE32-E72D297353CC}">
              <c16:uniqueId val="{00000001-B5E9-4C81-83B5-9FD9B0D7C64A}"/>
            </c:ext>
          </c:extLst>
        </c:ser>
        <c:ser>
          <c:idx val="2"/>
          <c:order val="2"/>
          <c:tx>
            <c:strRef>
              <c:f>工作表2!$D$2</c:f>
              <c:strCache>
                <c:ptCount val="1"/>
                <c:pt idx="0">
                  <c:v>全護理</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H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工作表2!$A$3:$A$5</c:f>
              <c:numCache>
                <c:formatCode>General</c:formatCode>
                <c:ptCount val="3"/>
                <c:pt idx="0">
                  <c:v>2016.8</c:v>
                </c:pt>
                <c:pt idx="1">
                  <c:v>2017.8</c:v>
                </c:pt>
                <c:pt idx="2">
                  <c:v>2018.8</c:v>
                </c:pt>
              </c:numCache>
            </c:numRef>
          </c:cat>
          <c:val>
            <c:numRef>
              <c:f>工作表2!$D$3:$D$5</c:f>
              <c:numCache>
                <c:formatCode>0.0%</c:formatCode>
                <c:ptCount val="3"/>
                <c:pt idx="0">
                  <c:v>0.62</c:v>
                </c:pt>
                <c:pt idx="1">
                  <c:v>0.62456140350877198</c:v>
                </c:pt>
                <c:pt idx="2">
                  <c:v>0.66435986159169547</c:v>
                </c:pt>
              </c:numCache>
            </c:numRef>
          </c:val>
          <c:extLst>
            <c:ext xmlns:c16="http://schemas.microsoft.com/office/drawing/2014/chart" uri="{C3380CC4-5D6E-409C-BE32-E72D297353CC}">
              <c16:uniqueId val="{00000002-B5E9-4C81-83B5-9FD9B0D7C64A}"/>
            </c:ext>
          </c:extLst>
        </c:ser>
        <c:ser>
          <c:idx val="3"/>
          <c:order val="3"/>
          <c:tx>
            <c:strRef>
              <c:f>工作表2!$E$2</c:f>
              <c:strCache>
                <c:ptCount val="1"/>
                <c:pt idx="0">
                  <c:v>特別護理</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zh-HK"/>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工作表2!$A$3:$A$5</c:f>
              <c:numCache>
                <c:formatCode>General</c:formatCode>
                <c:ptCount val="3"/>
                <c:pt idx="0">
                  <c:v>2016.8</c:v>
                </c:pt>
                <c:pt idx="1">
                  <c:v>2017.8</c:v>
                </c:pt>
                <c:pt idx="2">
                  <c:v>2018.8</c:v>
                </c:pt>
              </c:numCache>
            </c:numRef>
          </c:cat>
          <c:val>
            <c:numRef>
              <c:f>工作表2!$E$3:$E$5</c:f>
              <c:numCache>
                <c:formatCode>0.0%</c:formatCode>
                <c:ptCount val="3"/>
                <c:pt idx="0">
                  <c:v>0.114</c:v>
                </c:pt>
                <c:pt idx="1">
                  <c:v>8.4210526315789472E-2</c:v>
                </c:pt>
                <c:pt idx="2">
                  <c:v>8.6505190311418678E-2</c:v>
                </c:pt>
              </c:numCache>
            </c:numRef>
          </c:val>
          <c:extLst>
            <c:ext xmlns:c16="http://schemas.microsoft.com/office/drawing/2014/chart" uri="{C3380CC4-5D6E-409C-BE32-E72D297353CC}">
              <c16:uniqueId val="{00000003-B5E9-4C81-83B5-9FD9B0D7C64A}"/>
            </c:ext>
          </c:extLst>
        </c:ser>
        <c:dLbls>
          <c:dLblPos val="ctr"/>
          <c:showLegendKey val="0"/>
          <c:showVal val="1"/>
          <c:showCatName val="0"/>
          <c:showSerName val="0"/>
          <c:showPercent val="0"/>
          <c:showBubbleSize val="0"/>
        </c:dLbls>
        <c:gapWidth val="79"/>
        <c:overlap val="100"/>
        <c:axId val="590837928"/>
        <c:axId val="590840280"/>
      </c:barChart>
      <c:catAx>
        <c:axId val="59083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solidFill>
                <a:latin typeface="+mn-lt"/>
                <a:ea typeface="+mn-ea"/>
                <a:cs typeface="+mn-cs"/>
              </a:defRPr>
            </a:pPr>
            <a:endParaRPr lang="zh-HK"/>
          </a:p>
        </c:txPr>
        <c:crossAx val="590840280"/>
        <c:crosses val="autoZero"/>
        <c:auto val="1"/>
        <c:lblAlgn val="ctr"/>
        <c:lblOffset val="100"/>
        <c:noMultiLvlLbl val="0"/>
      </c:catAx>
      <c:valAx>
        <c:axId val="590840280"/>
        <c:scaling>
          <c:orientation val="minMax"/>
        </c:scaling>
        <c:delete val="1"/>
        <c:axPos val="b"/>
        <c:numFmt formatCode="0.0%" sourceLinked="1"/>
        <c:majorTickMark val="none"/>
        <c:minorTickMark val="none"/>
        <c:tickLblPos val="nextTo"/>
        <c:crossAx val="590837928"/>
        <c:crosses val="autoZero"/>
        <c:crossBetween val="between"/>
      </c:valAx>
      <c:spPr>
        <a:noFill/>
        <a:ln>
          <a:noFill/>
        </a:ln>
        <a:effectLst/>
      </c:spPr>
    </c:plotArea>
    <c:legend>
      <c:legendPos val="t"/>
      <c:layout>
        <c:manualLayout>
          <c:xMode val="edge"/>
          <c:yMode val="edge"/>
          <c:x val="5.5982953066079824E-2"/>
          <c:y val="7.7797805097263181E-2"/>
          <c:w val="0.86947537230162841"/>
          <c:h val="0.1006358102194216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微軟正黑體" panose="020B0604030504040204" pitchFamily="34" charset="-120"/>
              <a:ea typeface="微軟正黑體" panose="020B0604030504040204" pitchFamily="34" charset="-120"/>
              <a:cs typeface="+mn-cs"/>
            </a:defRPr>
          </a:pPr>
          <a:endParaRPr lang="zh-HK"/>
        </a:p>
      </c:txPr>
    </c:legend>
    <c:plotVisOnly val="1"/>
    <c:dispBlanksAs val="gap"/>
    <c:showDLblsOverMax val="0"/>
  </c:chart>
  <c:spPr>
    <a:noFill/>
    <a:ln>
      <a:noFill/>
    </a:ln>
    <a:effectLst/>
  </c:spPr>
  <c:txPr>
    <a:bodyPr/>
    <a:lstStyle/>
    <a:p>
      <a:pPr>
        <a:defRPr sz="2000">
          <a:solidFill>
            <a:schemeClr val="tx1"/>
          </a:solidFill>
        </a:defRPr>
      </a:pPr>
      <a:endParaRPr lang="zh-H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38.png"/></Relationships>
</file>

<file path=ppt/diagrams/_rels/data4.xml.rels><?xml version="1.0" encoding="UTF-8" standalone="yes"?>
<Relationships xmlns="http://schemas.openxmlformats.org/package/2006/relationships"><Relationship Id="rId1"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2C473E-2E37-4331-B657-7B680CF2940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038D4D9C-652C-4DB9-BAB9-426B0C4D3F4E}">
      <dgm:prSet phldrT="[文字]"/>
      <dgm:spPr>
        <a:xfrm>
          <a:off x="457533" y="1807364"/>
          <a:ext cx="6087114" cy="50184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ltLang="zh-TW" b="1" dirty="0" smtClean="0">
            <a:solidFill>
              <a:sysClr val="window" lastClr="FFFFFF"/>
            </a:solidFill>
            <a:latin typeface="Calibri" panose="020F0502020204030204"/>
            <a:ea typeface="新細明體" panose="02020500000000000000" pitchFamily="18" charset="-120"/>
            <a:cs typeface="+mn-cs"/>
          </a:endParaRPr>
        </a:p>
        <a:p>
          <a:r>
            <a:rPr lang="en-US" altLang="zh-TW" b="1" dirty="0" smtClean="0">
              <a:solidFill>
                <a:sysClr val="window" lastClr="FFFFFF"/>
              </a:solidFill>
              <a:latin typeface="微軟正黑體" panose="020B0604030504040204" pitchFamily="34" charset="-120"/>
              <a:ea typeface="微軟正黑體" panose="020B0604030504040204" pitchFamily="34" charset="-120"/>
              <a:cs typeface="+mn-cs"/>
            </a:rPr>
            <a:t>1</a:t>
          </a:r>
          <a:r>
            <a:rPr lang="zh-TW" altLang="en-US" b="1"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b="1" dirty="0">
              <a:latin typeface="微軟正黑體" panose="020B0604030504040204" pitchFamily="34" charset="-120"/>
              <a:ea typeface="微軟正黑體" panose="020B0604030504040204" pitchFamily="34" charset="-120"/>
            </a:rPr>
            <a:t>跨境養老</a:t>
          </a:r>
          <a:r>
            <a:rPr lang="zh-TW" altLang="en-US" b="1" dirty="0" smtClean="0">
              <a:latin typeface="微軟正黑體" panose="020B0604030504040204" pitchFamily="34" charset="-120"/>
              <a:ea typeface="微軟正黑體" panose="020B0604030504040204" pitchFamily="34" charset="-120"/>
            </a:rPr>
            <a:t>經驗      </a:t>
          </a:r>
          <a:r>
            <a:rPr lang="en-US" altLang="zh-TW" b="1" dirty="0" smtClean="0">
              <a:latin typeface="微軟正黑體" panose="020B0604030504040204" pitchFamily="34" charset="-120"/>
              <a:ea typeface="微軟正黑體" panose="020B0604030504040204" pitchFamily="34" charset="-120"/>
            </a:rPr>
            <a:t>Cross-border </a:t>
          </a:r>
          <a:r>
            <a:rPr lang="en-US" altLang="zh-TW" b="1" dirty="0">
              <a:latin typeface="微軟正黑體" panose="020B0604030504040204" pitchFamily="34" charset="-120"/>
              <a:ea typeface="微軟正黑體" panose="020B0604030504040204" pitchFamily="34" charset="-120"/>
            </a:rPr>
            <a:t>Elderly Care Experiences</a:t>
          </a:r>
          <a:br>
            <a:rPr lang="en-US" altLang="zh-TW" b="1" dirty="0">
              <a:latin typeface="微軟正黑體" panose="020B0604030504040204" pitchFamily="34" charset="-120"/>
              <a:ea typeface="微軟正黑體" panose="020B0604030504040204" pitchFamily="34" charset="-120"/>
            </a:rPr>
          </a:br>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21B474E2-7F42-4057-85A5-66A462739F3C}" type="parTrans" cxnId="{3448EE73-7CD9-45FB-A37E-C816F85F8BA1}">
      <dgm:prSet/>
      <dgm:spPr/>
      <dgm:t>
        <a:bodyPr/>
        <a:lstStyle/>
        <a:p>
          <a:endParaRPr lang="zh-TW" altLang="en-US"/>
        </a:p>
      </dgm:t>
    </dgm:pt>
    <dgm:pt modelId="{9B5D2CD5-81EA-47C3-B293-9F752AE36D11}" type="sibTrans" cxnId="{3448EE73-7CD9-45FB-A37E-C816F85F8BA1}">
      <dgm:prSet/>
      <dgm:spPr/>
      <dgm:t>
        <a:bodyPr/>
        <a:lstStyle/>
        <a:p>
          <a:endParaRPr lang="zh-TW" altLang="en-US"/>
        </a:p>
      </dgm:t>
    </dgm:pt>
    <dgm:pt modelId="{2FA32463-3E1F-4C1D-8A12-F925F9D7F350}">
      <dgm:prSet phldrT="[文字]"/>
      <dgm:spPr>
        <a:xfrm>
          <a:off x="434793" y="2561628"/>
          <a:ext cx="6087114" cy="501840"/>
        </a:xfrm>
        <a:prstGeom prst="roundRect">
          <a:avLst/>
        </a:prstGeo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、大灣區發展 </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Development </a:t>
          </a:r>
          <a:r>
            <a:rPr lang="en-US" altLang="zh-TW" b="1" dirty="0">
              <a:latin typeface="微軟正黑體" panose="020B0604030504040204" pitchFamily="34" charset="-120"/>
              <a:ea typeface="微軟正黑體" panose="020B0604030504040204" pitchFamily="34" charset="-120"/>
            </a:rPr>
            <a:t>of Greater Bay Area</a:t>
          </a:r>
          <a:r>
            <a:rPr lang="zh-TW" altLang="en-US" b="1" dirty="0">
              <a:latin typeface="微軟正黑體" panose="020B0604030504040204" pitchFamily="34" charset="-120"/>
              <a:ea typeface="微軟正黑體" panose="020B0604030504040204" pitchFamily="34" charset="-120"/>
            </a:rPr>
            <a:t> </a:t>
          </a:r>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E3024A11-C904-43DD-867C-B8D38FCEFC80}" type="parTrans" cxnId="{99E77798-3BEE-400B-8696-E982AC736C23}">
      <dgm:prSet/>
      <dgm:spPr/>
      <dgm:t>
        <a:bodyPr/>
        <a:lstStyle/>
        <a:p>
          <a:endParaRPr lang="zh-TW" altLang="en-US"/>
        </a:p>
      </dgm:t>
    </dgm:pt>
    <dgm:pt modelId="{FA9C6036-9373-428D-B09D-40108C9EB17A}" type="sibTrans" cxnId="{99E77798-3BEE-400B-8696-E982AC736C23}">
      <dgm:prSet/>
      <dgm:spPr/>
      <dgm:t>
        <a:bodyPr/>
        <a:lstStyle/>
        <a:p>
          <a:endParaRPr lang="zh-TW" altLang="en-US"/>
        </a:p>
      </dgm:t>
    </dgm:pt>
    <dgm:pt modelId="{467A1EBE-1E39-4385-9D9E-4A02FB6B6DF8}">
      <dgm:prSet phldrT="[文字]"/>
      <dgm:spPr>
        <a:xfrm>
          <a:off x="434793" y="3332748"/>
          <a:ext cx="6087114" cy="501840"/>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、跨境養老的機遇 </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Opportunities </a:t>
          </a:r>
          <a:r>
            <a:rPr lang="en-US" altLang="zh-TW" b="1" dirty="0">
              <a:latin typeface="微軟正黑體" panose="020B0604030504040204" pitchFamily="34" charset="-120"/>
              <a:ea typeface="微軟正黑體" panose="020B0604030504040204" pitchFamily="34" charset="-120"/>
            </a:rPr>
            <a:t>of Cross-border Elderly Care</a:t>
          </a: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7C83CCBD-4296-4523-A0C0-B36877538D8B}" type="parTrans" cxnId="{F89E6945-0FEB-4220-A0FB-61B50FE0361A}">
      <dgm:prSet/>
      <dgm:spPr/>
      <dgm:t>
        <a:bodyPr/>
        <a:lstStyle/>
        <a:p>
          <a:endParaRPr lang="zh-TW" altLang="en-US"/>
        </a:p>
      </dgm:t>
    </dgm:pt>
    <dgm:pt modelId="{222442AD-CC0A-4669-A556-91DF00148CFE}" type="sibTrans" cxnId="{F89E6945-0FEB-4220-A0FB-61B50FE0361A}">
      <dgm:prSet/>
      <dgm:spPr/>
      <dgm:t>
        <a:bodyPr/>
        <a:lstStyle/>
        <a:p>
          <a:endParaRPr lang="zh-TW" altLang="en-US"/>
        </a:p>
      </dgm:t>
    </dgm:pt>
    <dgm:pt modelId="{B2D6ED40-06B1-40A3-9E0F-FC80E5E12D85}">
      <dgm:prSet phldrT="[文字]"/>
      <dgm:spPr>
        <a:xfrm>
          <a:off x="434793" y="4103868"/>
          <a:ext cx="6087114" cy="501840"/>
        </a:xfrm>
        <a:prstGeom prst="roundRect">
          <a:avLst/>
        </a:prstGeo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ltLang="zh-TW" b="1" dirty="0" smtClean="0">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、跨境養老的挑戰 </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Challenges </a:t>
          </a:r>
          <a:r>
            <a:rPr lang="en-US" altLang="zh-TW" b="1" dirty="0">
              <a:latin typeface="微軟正黑體" panose="020B0604030504040204" pitchFamily="34" charset="-120"/>
              <a:ea typeface="微軟正黑體" panose="020B0604030504040204" pitchFamily="34" charset="-120"/>
            </a:rPr>
            <a:t>of Cross-border  Elderly Care</a:t>
          </a:r>
          <a:r>
            <a:rPr lang="en-US" altLang="zh-TW" dirty="0">
              <a:solidFill>
                <a:sysClr val="window" lastClr="FFFFFF"/>
              </a:solidFill>
              <a:latin typeface="微軟正黑體" panose="020B0604030504040204" pitchFamily="34" charset="-120"/>
              <a:ea typeface="微軟正黑體" panose="020B0604030504040204" pitchFamily="34" charset="-120"/>
              <a:cs typeface="+mn-cs"/>
            </a:rPr>
            <a:t/>
          </a:r>
          <a:br>
            <a:rPr lang="en-US" altLang="zh-TW" dirty="0">
              <a:solidFill>
                <a:sysClr val="window" lastClr="FFFFFF"/>
              </a:solidFill>
              <a:latin typeface="微軟正黑體" panose="020B0604030504040204" pitchFamily="34" charset="-120"/>
              <a:ea typeface="微軟正黑體" panose="020B0604030504040204" pitchFamily="34" charset="-120"/>
              <a:cs typeface="+mn-cs"/>
            </a:rPr>
          </a:br>
          <a:endParaRPr lang="en-US" altLang="zh-TW" b="1"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818DDA12-F36E-4F7B-A969-25CBC80B06E3}" type="parTrans" cxnId="{8BB2E45A-A2E2-470C-9B1B-7B2BF089DF4F}">
      <dgm:prSet/>
      <dgm:spPr/>
      <dgm:t>
        <a:bodyPr/>
        <a:lstStyle/>
        <a:p>
          <a:endParaRPr lang="zh-TW" altLang="en-US"/>
        </a:p>
      </dgm:t>
    </dgm:pt>
    <dgm:pt modelId="{12481020-6E49-4C8B-949B-381CCE2B0F16}" type="sibTrans" cxnId="{8BB2E45A-A2E2-470C-9B1B-7B2BF089DF4F}">
      <dgm:prSet/>
      <dgm:spPr/>
      <dgm:t>
        <a:bodyPr/>
        <a:lstStyle/>
        <a:p>
          <a:endParaRPr lang="zh-TW" altLang="en-US"/>
        </a:p>
      </dgm:t>
    </dgm:pt>
    <dgm:pt modelId="{1DF0327F-EEAE-40A4-8BEA-58F2E8B75A02}" type="pres">
      <dgm:prSet presAssocID="{E82C473E-2E37-4331-B657-7B680CF2940A}" presName="linear" presStyleCnt="0">
        <dgm:presLayoutVars>
          <dgm:dir/>
          <dgm:animLvl val="lvl"/>
          <dgm:resizeHandles val="exact"/>
        </dgm:presLayoutVars>
      </dgm:prSet>
      <dgm:spPr/>
      <dgm:t>
        <a:bodyPr/>
        <a:lstStyle/>
        <a:p>
          <a:endParaRPr lang="zh-TW" altLang="en-US"/>
        </a:p>
      </dgm:t>
    </dgm:pt>
    <dgm:pt modelId="{C6A68354-F90A-4574-A1C5-02422B91EA40}" type="pres">
      <dgm:prSet presAssocID="{038D4D9C-652C-4DB9-BAB9-426B0C4D3F4E}" presName="parentLin" presStyleCnt="0"/>
      <dgm:spPr/>
    </dgm:pt>
    <dgm:pt modelId="{5595C5A5-0B59-452F-B0E5-264C7B84C217}" type="pres">
      <dgm:prSet presAssocID="{038D4D9C-652C-4DB9-BAB9-426B0C4D3F4E}" presName="parentLeftMargin" presStyleLbl="node1" presStyleIdx="0" presStyleCnt="4"/>
      <dgm:spPr/>
      <dgm:t>
        <a:bodyPr/>
        <a:lstStyle/>
        <a:p>
          <a:endParaRPr lang="zh-TW" altLang="en-US"/>
        </a:p>
      </dgm:t>
    </dgm:pt>
    <dgm:pt modelId="{C856C6FD-C7AF-4AA9-8DA6-F10AE325525D}" type="pres">
      <dgm:prSet presAssocID="{038D4D9C-652C-4DB9-BAB9-426B0C4D3F4E}" presName="parentText" presStyleLbl="node1" presStyleIdx="0" presStyleCnt="4" custScaleY="81818" custLinFactNeighborX="14488" custLinFactNeighborY="3359">
        <dgm:presLayoutVars>
          <dgm:chMax val="0"/>
          <dgm:bulletEnabled val="1"/>
        </dgm:presLayoutVars>
      </dgm:prSet>
      <dgm:spPr/>
      <dgm:t>
        <a:bodyPr/>
        <a:lstStyle/>
        <a:p>
          <a:endParaRPr lang="zh-TW" altLang="en-US"/>
        </a:p>
      </dgm:t>
    </dgm:pt>
    <dgm:pt modelId="{774DBACF-9481-4CCE-8840-50AB0270EBA6}" type="pres">
      <dgm:prSet presAssocID="{038D4D9C-652C-4DB9-BAB9-426B0C4D3F4E}" presName="negativeSpace" presStyleCnt="0"/>
      <dgm:spPr/>
    </dgm:pt>
    <dgm:pt modelId="{2ACAFAB7-3BD1-4E48-8662-3A082ED93FD5}" type="pres">
      <dgm:prSet presAssocID="{038D4D9C-652C-4DB9-BAB9-426B0C4D3F4E}" presName="childText" presStyleLbl="conFgAcc1" presStyleIdx="0" presStyleCnt="4">
        <dgm:presLayoutVars>
          <dgm:bulletEnabled val="1"/>
        </dgm:presLayoutVars>
      </dgm:prSet>
      <dgm:spPr>
        <a:xfrm>
          <a:off x="0" y="2041428"/>
          <a:ext cx="8695878" cy="4284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08295297-C73C-44B9-947D-AD508CFBCF7C}" type="pres">
      <dgm:prSet presAssocID="{9B5D2CD5-81EA-47C3-B293-9F752AE36D11}" presName="spaceBetweenRectangles" presStyleCnt="0"/>
      <dgm:spPr/>
    </dgm:pt>
    <dgm:pt modelId="{D94CC2D3-9F82-4328-843A-0019B0627483}" type="pres">
      <dgm:prSet presAssocID="{2FA32463-3E1F-4C1D-8A12-F925F9D7F350}" presName="parentLin" presStyleCnt="0"/>
      <dgm:spPr/>
    </dgm:pt>
    <dgm:pt modelId="{5908786C-2082-4089-98E6-8A351207F0ED}" type="pres">
      <dgm:prSet presAssocID="{2FA32463-3E1F-4C1D-8A12-F925F9D7F350}" presName="parentLeftMargin" presStyleLbl="node1" presStyleIdx="0" presStyleCnt="4"/>
      <dgm:spPr/>
      <dgm:t>
        <a:bodyPr/>
        <a:lstStyle/>
        <a:p>
          <a:endParaRPr lang="zh-TW" altLang="en-US"/>
        </a:p>
      </dgm:t>
    </dgm:pt>
    <dgm:pt modelId="{70ED78D9-AD1D-4145-99BF-FF5A76A03FF1}" type="pres">
      <dgm:prSet presAssocID="{2FA32463-3E1F-4C1D-8A12-F925F9D7F350}" presName="parentText" presStyleLbl="node1" presStyleIdx="1" presStyleCnt="4">
        <dgm:presLayoutVars>
          <dgm:chMax val="0"/>
          <dgm:bulletEnabled val="1"/>
        </dgm:presLayoutVars>
      </dgm:prSet>
      <dgm:spPr/>
      <dgm:t>
        <a:bodyPr/>
        <a:lstStyle/>
        <a:p>
          <a:endParaRPr lang="zh-TW" altLang="en-US"/>
        </a:p>
      </dgm:t>
    </dgm:pt>
    <dgm:pt modelId="{17DB9C24-663D-48B4-BDB9-36BBA6A52AFB}" type="pres">
      <dgm:prSet presAssocID="{2FA32463-3E1F-4C1D-8A12-F925F9D7F350}" presName="negativeSpace" presStyleCnt="0"/>
      <dgm:spPr/>
    </dgm:pt>
    <dgm:pt modelId="{35AFC243-E1F6-4C2B-B604-CBEE0E158669}" type="pres">
      <dgm:prSet presAssocID="{2FA32463-3E1F-4C1D-8A12-F925F9D7F350}" presName="childText" presStyleLbl="conFgAcc1" presStyleIdx="1" presStyleCnt="4">
        <dgm:presLayoutVars>
          <dgm:bulletEnabled val="1"/>
        </dgm:presLayoutVars>
      </dgm:prSet>
      <dgm:spPr>
        <a:xfrm>
          <a:off x="0" y="2812548"/>
          <a:ext cx="8695878" cy="428400"/>
        </a:xfrm>
        <a:prstGeom prst="rect">
          <a:avLst/>
        </a:prstGeom>
        <a:solidFill>
          <a:sysClr val="window" lastClr="FFFFFF">
            <a:alpha val="90000"/>
            <a:hueOff val="0"/>
            <a:satOff val="0"/>
            <a:lumOff val="0"/>
            <a:alphaOff val="0"/>
          </a:sysClr>
        </a:solidFill>
        <a:ln w="12700" cap="flat" cmpd="sng" algn="ctr">
          <a:solidFill>
            <a:srgbClr val="4472C4">
              <a:hueOff val="-1838336"/>
              <a:satOff val="-2557"/>
              <a:lumOff val="-981"/>
              <a:alphaOff val="0"/>
            </a:srgbClr>
          </a:solidFill>
          <a:prstDash val="solid"/>
          <a:miter lim="800000"/>
        </a:ln>
        <a:effectLst/>
      </dgm:spPr>
    </dgm:pt>
    <dgm:pt modelId="{24E02870-BA92-421F-A1CA-25665FA276F3}" type="pres">
      <dgm:prSet presAssocID="{FA9C6036-9373-428D-B09D-40108C9EB17A}" presName="spaceBetweenRectangles" presStyleCnt="0"/>
      <dgm:spPr/>
    </dgm:pt>
    <dgm:pt modelId="{E8D1BD2D-F891-471B-BF08-02D8E83C9189}" type="pres">
      <dgm:prSet presAssocID="{467A1EBE-1E39-4385-9D9E-4A02FB6B6DF8}" presName="parentLin" presStyleCnt="0"/>
      <dgm:spPr/>
    </dgm:pt>
    <dgm:pt modelId="{C7DD2BDB-EB4B-47A2-9F15-7B795AAB4B51}" type="pres">
      <dgm:prSet presAssocID="{467A1EBE-1E39-4385-9D9E-4A02FB6B6DF8}" presName="parentLeftMargin" presStyleLbl="node1" presStyleIdx="1" presStyleCnt="4"/>
      <dgm:spPr/>
      <dgm:t>
        <a:bodyPr/>
        <a:lstStyle/>
        <a:p>
          <a:endParaRPr lang="zh-TW" altLang="en-US"/>
        </a:p>
      </dgm:t>
    </dgm:pt>
    <dgm:pt modelId="{B235080D-C9AF-472D-9C3E-E2AEDA3A67C9}" type="pres">
      <dgm:prSet presAssocID="{467A1EBE-1E39-4385-9D9E-4A02FB6B6DF8}" presName="parentText" presStyleLbl="node1" presStyleIdx="2" presStyleCnt="4">
        <dgm:presLayoutVars>
          <dgm:chMax val="0"/>
          <dgm:bulletEnabled val="1"/>
        </dgm:presLayoutVars>
      </dgm:prSet>
      <dgm:spPr/>
      <dgm:t>
        <a:bodyPr/>
        <a:lstStyle/>
        <a:p>
          <a:endParaRPr lang="zh-TW" altLang="en-US"/>
        </a:p>
      </dgm:t>
    </dgm:pt>
    <dgm:pt modelId="{5265A424-F738-420B-A446-B366936FDA8D}" type="pres">
      <dgm:prSet presAssocID="{467A1EBE-1E39-4385-9D9E-4A02FB6B6DF8}" presName="negativeSpace" presStyleCnt="0"/>
      <dgm:spPr/>
    </dgm:pt>
    <dgm:pt modelId="{D112C3B9-1A5B-490E-A9D7-0519D943DAC1}" type="pres">
      <dgm:prSet presAssocID="{467A1EBE-1E39-4385-9D9E-4A02FB6B6DF8}" presName="childText" presStyleLbl="conFgAcc1" presStyleIdx="2" presStyleCnt="4" custLinFactNeighborX="-1130" custLinFactNeighborY="-5072">
        <dgm:presLayoutVars>
          <dgm:bulletEnabled val="1"/>
        </dgm:presLayoutVars>
      </dgm:prSet>
      <dgm:spPr>
        <a:xfrm>
          <a:off x="0" y="3579011"/>
          <a:ext cx="8695878" cy="428400"/>
        </a:xfrm>
        <a:prstGeom prst="rect">
          <a:avLst/>
        </a:prstGeo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pt>
    <dgm:pt modelId="{50F92DA8-8AF2-40C6-A5EF-29C3E71A2488}" type="pres">
      <dgm:prSet presAssocID="{222442AD-CC0A-4669-A556-91DF00148CFE}" presName="spaceBetweenRectangles" presStyleCnt="0"/>
      <dgm:spPr/>
    </dgm:pt>
    <dgm:pt modelId="{D52963FB-63C2-4BC0-9912-D309CB290330}" type="pres">
      <dgm:prSet presAssocID="{B2D6ED40-06B1-40A3-9E0F-FC80E5E12D85}" presName="parentLin" presStyleCnt="0"/>
      <dgm:spPr/>
    </dgm:pt>
    <dgm:pt modelId="{7933271B-3CA4-4CC1-9E41-CFD1DE961F39}" type="pres">
      <dgm:prSet presAssocID="{B2D6ED40-06B1-40A3-9E0F-FC80E5E12D85}" presName="parentLeftMargin" presStyleLbl="node1" presStyleIdx="2" presStyleCnt="4"/>
      <dgm:spPr/>
      <dgm:t>
        <a:bodyPr/>
        <a:lstStyle/>
        <a:p>
          <a:endParaRPr lang="zh-TW" altLang="en-US"/>
        </a:p>
      </dgm:t>
    </dgm:pt>
    <dgm:pt modelId="{28498C63-6739-4011-960E-D581CA4E89AE}" type="pres">
      <dgm:prSet presAssocID="{B2D6ED40-06B1-40A3-9E0F-FC80E5E12D85}" presName="parentText" presStyleLbl="node1" presStyleIdx="3" presStyleCnt="4">
        <dgm:presLayoutVars>
          <dgm:chMax val="0"/>
          <dgm:bulletEnabled val="1"/>
        </dgm:presLayoutVars>
      </dgm:prSet>
      <dgm:spPr/>
      <dgm:t>
        <a:bodyPr/>
        <a:lstStyle/>
        <a:p>
          <a:endParaRPr lang="zh-TW" altLang="en-US"/>
        </a:p>
      </dgm:t>
    </dgm:pt>
    <dgm:pt modelId="{80379E1A-037C-4A78-B5E4-7A2ED3C8D9DA}" type="pres">
      <dgm:prSet presAssocID="{B2D6ED40-06B1-40A3-9E0F-FC80E5E12D85}" presName="negativeSpace" presStyleCnt="0"/>
      <dgm:spPr/>
    </dgm:pt>
    <dgm:pt modelId="{5718F02F-4BBA-4EE5-8195-6018BE12E535}" type="pres">
      <dgm:prSet presAssocID="{B2D6ED40-06B1-40A3-9E0F-FC80E5E12D85}" presName="childText" presStyleLbl="conFgAcc1" presStyleIdx="3" presStyleCnt="4">
        <dgm:presLayoutVars>
          <dgm:bulletEnabled val="1"/>
        </dgm:presLayoutVars>
      </dgm:prSet>
      <dgm:spPr>
        <a:xfrm>
          <a:off x="0" y="4354788"/>
          <a:ext cx="8695878" cy="428400"/>
        </a:xfrm>
        <a:prstGeom prst="rect">
          <a:avLst/>
        </a:prstGeom>
        <a:solidFill>
          <a:sysClr val="window" lastClr="FFFFFF">
            <a:alpha val="90000"/>
            <a:hueOff val="0"/>
            <a:satOff val="0"/>
            <a:lumOff val="0"/>
            <a:alphaOff val="0"/>
          </a:sysClr>
        </a:solidFill>
        <a:ln w="12700" cap="flat" cmpd="sng" algn="ctr">
          <a:solidFill>
            <a:srgbClr val="4472C4">
              <a:hueOff val="-5515009"/>
              <a:satOff val="-7671"/>
              <a:lumOff val="-2942"/>
              <a:alphaOff val="0"/>
            </a:srgbClr>
          </a:solidFill>
          <a:prstDash val="solid"/>
          <a:miter lim="800000"/>
        </a:ln>
        <a:effectLst/>
      </dgm:spPr>
    </dgm:pt>
  </dgm:ptLst>
  <dgm:cxnLst>
    <dgm:cxn modelId="{0EE94D6D-C210-4949-8DEA-DB6AE0A67BDE}" type="presOf" srcId="{038D4D9C-652C-4DB9-BAB9-426B0C4D3F4E}" destId="{5595C5A5-0B59-452F-B0E5-264C7B84C217}" srcOrd="0" destOrd="0" presId="urn:microsoft.com/office/officeart/2005/8/layout/list1"/>
    <dgm:cxn modelId="{99E77798-3BEE-400B-8696-E982AC736C23}" srcId="{E82C473E-2E37-4331-B657-7B680CF2940A}" destId="{2FA32463-3E1F-4C1D-8A12-F925F9D7F350}" srcOrd="1" destOrd="0" parTransId="{E3024A11-C904-43DD-867C-B8D38FCEFC80}" sibTransId="{FA9C6036-9373-428D-B09D-40108C9EB17A}"/>
    <dgm:cxn modelId="{265BBB91-0898-4EE4-8B0C-F3F68900C7EC}" type="presOf" srcId="{E82C473E-2E37-4331-B657-7B680CF2940A}" destId="{1DF0327F-EEAE-40A4-8BEA-58F2E8B75A02}" srcOrd="0" destOrd="0" presId="urn:microsoft.com/office/officeart/2005/8/layout/list1"/>
    <dgm:cxn modelId="{FF4FE956-9393-43A6-ACB5-474FB573FAD8}" type="presOf" srcId="{2FA32463-3E1F-4C1D-8A12-F925F9D7F350}" destId="{5908786C-2082-4089-98E6-8A351207F0ED}" srcOrd="0" destOrd="0" presId="urn:microsoft.com/office/officeart/2005/8/layout/list1"/>
    <dgm:cxn modelId="{D8EF97DB-09A1-4C07-A03B-4A2AD9670D41}" type="presOf" srcId="{2FA32463-3E1F-4C1D-8A12-F925F9D7F350}" destId="{70ED78D9-AD1D-4145-99BF-FF5A76A03FF1}" srcOrd="1" destOrd="0" presId="urn:microsoft.com/office/officeart/2005/8/layout/list1"/>
    <dgm:cxn modelId="{87469196-BEFE-49EF-8BFA-27E600B710CF}" type="presOf" srcId="{467A1EBE-1E39-4385-9D9E-4A02FB6B6DF8}" destId="{C7DD2BDB-EB4B-47A2-9F15-7B795AAB4B51}" srcOrd="0" destOrd="0" presId="urn:microsoft.com/office/officeart/2005/8/layout/list1"/>
    <dgm:cxn modelId="{8BB2E45A-A2E2-470C-9B1B-7B2BF089DF4F}" srcId="{E82C473E-2E37-4331-B657-7B680CF2940A}" destId="{B2D6ED40-06B1-40A3-9E0F-FC80E5E12D85}" srcOrd="3" destOrd="0" parTransId="{818DDA12-F36E-4F7B-A969-25CBC80B06E3}" sibTransId="{12481020-6E49-4C8B-949B-381CCE2B0F16}"/>
    <dgm:cxn modelId="{F89E6945-0FEB-4220-A0FB-61B50FE0361A}" srcId="{E82C473E-2E37-4331-B657-7B680CF2940A}" destId="{467A1EBE-1E39-4385-9D9E-4A02FB6B6DF8}" srcOrd="2" destOrd="0" parTransId="{7C83CCBD-4296-4523-A0C0-B36877538D8B}" sibTransId="{222442AD-CC0A-4669-A556-91DF00148CFE}"/>
    <dgm:cxn modelId="{29BD9841-DD76-4739-B297-86B66FCB6E57}" type="presOf" srcId="{038D4D9C-652C-4DB9-BAB9-426B0C4D3F4E}" destId="{C856C6FD-C7AF-4AA9-8DA6-F10AE325525D}" srcOrd="1" destOrd="0" presId="urn:microsoft.com/office/officeart/2005/8/layout/list1"/>
    <dgm:cxn modelId="{DDC6AA58-0CD9-4C0E-BD89-5F76A1C099DF}" type="presOf" srcId="{B2D6ED40-06B1-40A3-9E0F-FC80E5E12D85}" destId="{28498C63-6739-4011-960E-D581CA4E89AE}" srcOrd="1" destOrd="0" presId="urn:microsoft.com/office/officeart/2005/8/layout/list1"/>
    <dgm:cxn modelId="{3448EE73-7CD9-45FB-A37E-C816F85F8BA1}" srcId="{E82C473E-2E37-4331-B657-7B680CF2940A}" destId="{038D4D9C-652C-4DB9-BAB9-426B0C4D3F4E}" srcOrd="0" destOrd="0" parTransId="{21B474E2-7F42-4057-85A5-66A462739F3C}" sibTransId="{9B5D2CD5-81EA-47C3-B293-9F752AE36D11}"/>
    <dgm:cxn modelId="{6F6AD8C2-198B-4769-B934-7F9520969BDB}" type="presOf" srcId="{467A1EBE-1E39-4385-9D9E-4A02FB6B6DF8}" destId="{B235080D-C9AF-472D-9C3E-E2AEDA3A67C9}" srcOrd="1" destOrd="0" presId="urn:microsoft.com/office/officeart/2005/8/layout/list1"/>
    <dgm:cxn modelId="{B1AADD09-E047-44D2-8DE1-12FC9046BFCC}" type="presOf" srcId="{B2D6ED40-06B1-40A3-9E0F-FC80E5E12D85}" destId="{7933271B-3CA4-4CC1-9E41-CFD1DE961F39}" srcOrd="0" destOrd="0" presId="urn:microsoft.com/office/officeart/2005/8/layout/list1"/>
    <dgm:cxn modelId="{2BBF5525-87EA-4E79-996E-1BD3E45AA21D}" type="presParOf" srcId="{1DF0327F-EEAE-40A4-8BEA-58F2E8B75A02}" destId="{C6A68354-F90A-4574-A1C5-02422B91EA40}" srcOrd="0" destOrd="0" presId="urn:microsoft.com/office/officeart/2005/8/layout/list1"/>
    <dgm:cxn modelId="{F0CD6E7A-6096-4FA7-9C0D-9E5D189C939C}" type="presParOf" srcId="{C6A68354-F90A-4574-A1C5-02422B91EA40}" destId="{5595C5A5-0B59-452F-B0E5-264C7B84C217}" srcOrd="0" destOrd="0" presId="urn:microsoft.com/office/officeart/2005/8/layout/list1"/>
    <dgm:cxn modelId="{45503677-4AD3-41E6-9F3F-2A7B92CAC428}" type="presParOf" srcId="{C6A68354-F90A-4574-A1C5-02422B91EA40}" destId="{C856C6FD-C7AF-4AA9-8DA6-F10AE325525D}" srcOrd="1" destOrd="0" presId="urn:microsoft.com/office/officeart/2005/8/layout/list1"/>
    <dgm:cxn modelId="{09A438DD-DB60-424B-B1AC-13DE93296460}" type="presParOf" srcId="{1DF0327F-EEAE-40A4-8BEA-58F2E8B75A02}" destId="{774DBACF-9481-4CCE-8840-50AB0270EBA6}" srcOrd="1" destOrd="0" presId="urn:microsoft.com/office/officeart/2005/8/layout/list1"/>
    <dgm:cxn modelId="{F53B38AE-EF3F-4E47-B90A-75B243863F79}" type="presParOf" srcId="{1DF0327F-EEAE-40A4-8BEA-58F2E8B75A02}" destId="{2ACAFAB7-3BD1-4E48-8662-3A082ED93FD5}" srcOrd="2" destOrd="0" presId="urn:microsoft.com/office/officeart/2005/8/layout/list1"/>
    <dgm:cxn modelId="{F48F759D-4E66-4C62-92E3-97EDB9293D2E}" type="presParOf" srcId="{1DF0327F-EEAE-40A4-8BEA-58F2E8B75A02}" destId="{08295297-C73C-44B9-947D-AD508CFBCF7C}" srcOrd="3" destOrd="0" presId="urn:microsoft.com/office/officeart/2005/8/layout/list1"/>
    <dgm:cxn modelId="{12AA7FF8-1718-4F5E-82BE-48FB8A9A20E7}" type="presParOf" srcId="{1DF0327F-EEAE-40A4-8BEA-58F2E8B75A02}" destId="{D94CC2D3-9F82-4328-843A-0019B0627483}" srcOrd="4" destOrd="0" presId="urn:microsoft.com/office/officeart/2005/8/layout/list1"/>
    <dgm:cxn modelId="{318AB717-4AB8-493C-B83E-1A133A977FED}" type="presParOf" srcId="{D94CC2D3-9F82-4328-843A-0019B0627483}" destId="{5908786C-2082-4089-98E6-8A351207F0ED}" srcOrd="0" destOrd="0" presId="urn:microsoft.com/office/officeart/2005/8/layout/list1"/>
    <dgm:cxn modelId="{EFF20BBA-CE9B-4DB5-8841-82AAAC2593FF}" type="presParOf" srcId="{D94CC2D3-9F82-4328-843A-0019B0627483}" destId="{70ED78D9-AD1D-4145-99BF-FF5A76A03FF1}" srcOrd="1" destOrd="0" presId="urn:microsoft.com/office/officeart/2005/8/layout/list1"/>
    <dgm:cxn modelId="{21CAAADD-A860-4836-8805-23CAACC45C6F}" type="presParOf" srcId="{1DF0327F-EEAE-40A4-8BEA-58F2E8B75A02}" destId="{17DB9C24-663D-48B4-BDB9-36BBA6A52AFB}" srcOrd="5" destOrd="0" presId="urn:microsoft.com/office/officeart/2005/8/layout/list1"/>
    <dgm:cxn modelId="{D32600A2-7C65-4B23-8F43-F9CBC696253A}" type="presParOf" srcId="{1DF0327F-EEAE-40A4-8BEA-58F2E8B75A02}" destId="{35AFC243-E1F6-4C2B-B604-CBEE0E158669}" srcOrd="6" destOrd="0" presId="urn:microsoft.com/office/officeart/2005/8/layout/list1"/>
    <dgm:cxn modelId="{301D13C2-4641-4C43-A12B-D0BA570E2631}" type="presParOf" srcId="{1DF0327F-EEAE-40A4-8BEA-58F2E8B75A02}" destId="{24E02870-BA92-421F-A1CA-25665FA276F3}" srcOrd="7" destOrd="0" presId="urn:microsoft.com/office/officeart/2005/8/layout/list1"/>
    <dgm:cxn modelId="{EA4FF722-6254-460F-9746-E146D6842D0D}" type="presParOf" srcId="{1DF0327F-EEAE-40A4-8BEA-58F2E8B75A02}" destId="{E8D1BD2D-F891-471B-BF08-02D8E83C9189}" srcOrd="8" destOrd="0" presId="urn:microsoft.com/office/officeart/2005/8/layout/list1"/>
    <dgm:cxn modelId="{F58CE7A2-23A1-4C04-9868-5B8F9F1D2081}" type="presParOf" srcId="{E8D1BD2D-F891-471B-BF08-02D8E83C9189}" destId="{C7DD2BDB-EB4B-47A2-9F15-7B795AAB4B51}" srcOrd="0" destOrd="0" presId="urn:microsoft.com/office/officeart/2005/8/layout/list1"/>
    <dgm:cxn modelId="{4A5FDFDB-2CD3-4499-8D30-A45B537E07C8}" type="presParOf" srcId="{E8D1BD2D-F891-471B-BF08-02D8E83C9189}" destId="{B235080D-C9AF-472D-9C3E-E2AEDA3A67C9}" srcOrd="1" destOrd="0" presId="urn:microsoft.com/office/officeart/2005/8/layout/list1"/>
    <dgm:cxn modelId="{1C24BF25-FB89-4CFD-8636-B277BCF76660}" type="presParOf" srcId="{1DF0327F-EEAE-40A4-8BEA-58F2E8B75A02}" destId="{5265A424-F738-420B-A446-B366936FDA8D}" srcOrd="9" destOrd="0" presId="urn:microsoft.com/office/officeart/2005/8/layout/list1"/>
    <dgm:cxn modelId="{947EB394-3C22-439F-984C-F74F85929D5C}" type="presParOf" srcId="{1DF0327F-EEAE-40A4-8BEA-58F2E8B75A02}" destId="{D112C3B9-1A5B-490E-A9D7-0519D943DAC1}" srcOrd="10" destOrd="0" presId="urn:microsoft.com/office/officeart/2005/8/layout/list1"/>
    <dgm:cxn modelId="{C1EB6A22-D1FE-482E-B1B0-DDF818CA6D99}" type="presParOf" srcId="{1DF0327F-EEAE-40A4-8BEA-58F2E8B75A02}" destId="{50F92DA8-8AF2-40C6-A5EF-29C3E71A2488}" srcOrd="11" destOrd="0" presId="urn:microsoft.com/office/officeart/2005/8/layout/list1"/>
    <dgm:cxn modelId="{672412DE-0B7A-47AD-B634-7D6F614A6C5A}" type="presParOf" srcId="{1DF0327F-EEAE-40A4-8BEA-58F2E8B75A02}" destId="{D52963FB-63C2-4BC0-9912-D309CB290330}" srcOrd="12" destOrd="0" presId="urn:microsoft.com/office/officeart/2005/8/layout/list1"/>
    <dgm:cxn modelId="{C7051373-E5EA-476D-9BDF-91C1D3682F5D}" type="presParOf" srcId="{D52963FB-63C2-4BC0-9912-D309CB290330}" destId="{7933271B-3CA4-4CC1-9E41-CFD1DE961F39}" srcOrd="0" destOrd="0" presId="urn:microsoft.com/office/officeart/2005/8/layout/list1"/>
    <dgm:cxn modelId="{41AF0414-5C66-4BD7-8A50-8080B46E1875}" type="presParOf" srcId="{D52963FB-63C2-4BC0-9912-D309CB290330}" destId="{28498C63-6739-4011-960E-D581CA4E89AE}" srcOrd="1" destOrd="0" presId="urn:microsoft.com/office/officeart/2005/8/layout/list1"/>
    <dgm:cxn modelId="{D17CB7B4-A7EC-49FE-A164-B57EFB2D73F0}" type="presParOf" srcId="{1DF0327F-EEAE-40A4-8BEA-58F2E8B75A02}" destId="{80379E1A-037C-4A78-B5E4-7A2ED3C8D9DA}" srcOrd="13" destOrd="0" presId="urn:microsoft.com/office/officeart/2005/8/layout/list1"/>
    <dgm:cxn modelId="{794DEA8C-F08E-4EEC-A5B0-CDDD9705B9C7}" type="presParOf" srcId="{1DF0327F-EEAE-40A4-8BEA-58F2E8B75A02}" destId="{5718F02F-4BBA-4EE5-8195-6018BE12E53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798A2-0E74-4C3D-BD3C-F8C8C04A940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TW" altLang="en-US"/>
        </a:p>
      </dgm:t>
    </dgm:pt>
    <dgm:pt modelId="{F9C68A34-05CE-4C03-BE77-F9602C5A01AE}">
      <dgm:prSet phldrT="[文字]" custT="1"/>
      <dgm:spPr>
        <a:xfrm>
          <a:off x="8988395" y="809672"/>
          <a:ext cx="2433751" cy="1460250"/>
        </a:xfr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r>
            <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2006</a:t>
          </a:r>
          <a:r>
            <a:rPr lang="zh-TW"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獲廣東省民政廳頒發</a:t>
          </a:r>
          <a: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養老機構設立許可證批</a:t>
          </a:r>
          <a:r>
            <a:rPr lang="zh-TW" altLang="en-US"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準證書</a:t>
          </a:r>
          <a:r>
            <a:rPr lang="en-US"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開始營運</a:t>
          </a:r>
          <a: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sz="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a:t>
          </a:r>
          <a:r>
            <a:rPr lang="en-US" altLang="zh-TW"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L</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icensed as a </a:t>
          </a:r>
          <a:r>
            <a:rPr lang="en-US" sz="11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welfare home for the elderly</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by the </a:t>
          </a:r>
          <a:r>
            <a:rPr lang="en-US" sz="11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Department </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of Civil Affairs </a:t>
          </a:r>
          <a:r>
            <a:rPr lang="en-US" sz="11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o</a:t>
          </a:r>
          <a:r>
            <a:rPr lang="en-HK" sz="11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f </a:t>
          </a:r>
          <a:r>
            <a:rPr lang="en-US" sz="11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Guangdong </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Province.</a:t>
          </a:r>
          <a:r>
            <a:rPr lang="en-US" sz="16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a:r>
          <a:br>
            <a:rPr lang="en-US" sz="16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br>
          <a:endParaRPr lang="zh-TW" altLang="en-US" sz="14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gm:t>
    </dgm:pt>
    <dgm:pt modelId="{92B53916-9F26-48CF-9F9E-2DE5ABD81502}" type="parTrans" cxnId="{A2BBAC3D-24F9-464A-8601-DF54DCCF6615}">
      <dgm:prSet/>
      <dgm:spPr/>
      <dgm:t>
        <a:bodyPr/>
        <a:lstStyle/>
        <a:p>
          <a:endParaRPr lang="zh-TW" altLang="en-US" sz="1400"/>
        </a:p>
      </dgm:t>
    </dgm:pt>
    <dgm:pt modelId="{8A71144A-05E1-4750-8AAA-A85F3856BD7C}" type="sibTrans" cxnId="{A2BBAC3D-24F9-464A-8601-DF54DCCF6615}">
      <dgm:prSet custT="1"/>
      <dgm:spPr>
        <a:xfrm>
          <a:off x="1224728" y="2268123"/>
          <a:ext cx="8980542" cy="529162"/>
        </a:xfrm>
        <a:noFill/>
        <a:ln w="38100" cap="flat" cmpd="sng" algn="ctr">
          <a:solidFill>
            <a:schemeClr val="accent6"/>
          </a:solidFill>
          <a:prstDash val="solid"/>
          <a:miter lim="800000"/>
          <a:tailEnd type="arrow"/>
        </a:ln>
        <a:effectLst/>
      </dgm:spPr>
      <dgm:t>
        <a:bodyPr/>
        <a:lstStyle/>
        <a:p>
          <a:endParaRPr lang="zh-TW" altLang="en-US" sz="1400" dirty="0">
            <a:solidFill>
              <a:sysClr val="windowText" lastClr="000000">
                <a:hueOff val="0"/>
                <a:satOff val="0"/>
                <a:lumOff val="0"/>
                <a:alphaOff val="0"/>
              </a:sysClr>
            </a:solidFill>
            <a:latin typeface="Calibri"/>
            <a:ea typeface="微軟正黑體" panose="020B0604030504040204" pitchFamily="34" charset="-120"/>
            <a:cs typeface="+mn-cs"/>
          </a:endParaRPr>
        </a:p>
      </dgm:t>
    </dgm:pt>
    <dgm:pt modelId="{2E0B52A2-8B18-48A6-91B1-06A9AF544F87}">
      <dgm:prSet phldrT="[文字]" custT="1"/>
      <dgm:spPr>
        <a:xfrm>
          <a:off x="3001367" y="2829685"/>
          <a:ext cx="2433751" cy="1460250"/>
        </a:xfr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gn="ctr">
            <a:lnSpc>
              <a:spcPct val="90000"/>
            </a:lnSpc>
          </a:pP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2012</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90000"/>
            </a:lnSpc>
          </a:pP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取得香港老年</a:t>
          </a:r>
          <a:r>
            <a:rPr lang="zh-TW" altLang="en-US"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學會</a:t>
          </a:r>
          <a:r>
            <a:rPr lang="en-US" altLang="zh-TW"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香港安老院舍評審計劃」認證</a:t>
          </a:r>
          <a: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L</a:t>
          </a:r>
          <a:r>
            <a:rPr lang="en-US" sz="1100"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icensed</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under the </a:t>
          </a:r>
          <a:r>
            <a:rPr lang="en-US" sz="11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Residential Aged Care Accreditation Scheme (</a:t>
          </a:r>
          <a:r>
            <a:rPr lang="en-US" sz="1100" b="1"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RACAS</a:t>
          </a:r>
          <a:r>
            <a:rPr lang="en-US" sz="11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a:t>
          </a:r>
          <a:r>
            <a:rPr lang="en-US" sz="11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by the Hong Kong Association of Gerontology.</a:t>
          </a:r>
          <a:endParaRPr lang="zh-TW" altLang="en-US" sz="11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gm:t>
    </dgm:pt>
    <dgm:pt modelId="{052C3F51-D186-47C9-8B9B-0FCB6998D238}" type="parTrans" cxnId="{CC3565D1-59CF-4EB9-8F49-B60C766B6A2C}">
      <dgm:prSet/>
      <dgm:spPr/>
      <dgm:t>
        <a:bodyPr/>
        <a:lstStyle/>
        <a:p>
          <a:endParaRPr lang="zh-TW" altLang="en-US" sz="1400"/>
        </a:p>
      </dgm:t>
    </dgm:pt>
    <dgm:pt modelId="{65CB21E1-1B7D-4B75-95E1-E6FEADCF499B}" type="sibTrans" cxnId="{CC3565D1-59CF-4EB9-8F49-B60C766B6A2C}">
      <dgm:prSet custT="1"/>
      <dgm:spPr>
        <a:noFill/>
        <a:ln w="31750">
          <a:solidFill>
            <a:schemeClr val="accent6"/>
          </a:solidFill>
        </a:ln>
      </dgm:spPr>
      <dgm:t>
        <a:bodyPr/>
        <a:lstStyle/>
        <a:p>
          <a:endParaRPr lang="zh-TW" altLang="en-US" sz="1400"/>
        </a:p>
      </dgm:t>
    </dgm:pt>
    <dgm:pt modelId="{C7203503-B6B1-4899-B93E-582E899D7141}">
      <dgm:prSet phldrT="[文字]" custT="1"/>
      <dgm:spPr>
        <a:xfrm>
          <a:off x="3001367" y="2829685"/>
          <a:ext cx="2433751" cy="1460250"/>
        </a:xfr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90000"/>
            </a:lnSpc>
          </a:pP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90000"/>
            </a:lnSpc>
          </a:pP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被內地媒體評價為</a:t>
          </a:r>
          <a:r>
            <a:rPr lang="zh-TW" altLang="en-US"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中國</a:t>
          </a:r>
          <a:r>
            <a:rPr lang="en-US" altLang="zh-TW"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2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十大</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成功院舍之一</a:t>
          </a:r>
          <a:r>
            <a:rPr lang="en-HK" altLang="zh-TW" sz="12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E</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valuated as one of the China's </a:t>
          </a:r>
          <a: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1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top </a:t>
          </a:r>
          <a:r>
            <a:rPr lang="en-US" altLang="zh-TW" sz="11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ten </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successful home</a:t>
          </a:r>
          <a:r>
            <a:rPr lang="en-US" altLang="zh-TW" sz="11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1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E7FFCF5B-6B05-4D5D-8DD6-5AEF0F86DB5A}" type="parTrans" cxnId="{D295EB75-BC4D-49B9-AB74-DF5CC41E8070}">
      <dgm:prSet/>
      <dgm:spPr/>
      <dgm:t>
        <a:bodyPr/>
        <a:lstStyle/>
        <a:p>
          <a:endParaRPr lang="zh-TW" altLang="en-US" sz="1400"/>
        </a:p>
      </dgm:t>
    </dgm:pt>
    <dgm:pt modelId="{64AEB101-6890-4B3D-B47E-869815B45890}" type="sibTrans" cxnId="{D295EB75-BC4D-49B9-AB74-DF5CC41E8070}">
      <dgm:prSet custT="1"/>
      <dgm:spPr>
        <a:noFill/>
        <a:ln w="31750">
          <a:solidFill>
            <a:schemeClr val="accent6"/>
          </a:solidFill>
        </a:ln>
      </dgm:spPr>
      <dgm:t>
        <a:bodyPr/>
        <a:lstStyle/>
        <a:p>
          <a:endParaRPr lang="zh-TW" altLang="en-US" sz="1400"/>
        </a:p>
      </dgm:t>
    </dgm:pt>
    <dgm:pt modelId="{ACC9D067-6BB1-4204-80CC-3230FE4251B1}">
      <dgm:prSet phldrT="[文字]" custT="1"/>
      <dgm:spPr>
        <a:xfrm>
          <a:off x="3001367" y="2829685"/>
          <a:ext cx="2433751" cy="1460250"/>
        </a:xfr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90000"/>
            </a:lnSpc>
          </a:pPr>
          <a:r>
            <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2014</a:t>
          </a:r>
          <a:r>
            <a:rPr lang="zh-TW"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pPr>
            <a:lnSpc>
              <a:spcPct val="100000"/>
            </a:lnSpc>
          </a:pP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「廣東院舍住宿照顧服務試驗計劃」</a:t>
          </a:r>
          <a:r>
            <a:rPr lang="en-US"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簡稱買位計劃</a:t>
          </a:r>
          <a:r>
            <a:rPr lang="en-US" altLang="zh-TW" sz="1200" b="1" u="none"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u="none" dirty="0">
              <a:solidFill>
                <a:schemeClr val="tx1"/>
              </a:solidFill>
            </a:rPr>
            <a:t>         </a:t>
          </a:r>
          <a:r>
            <a:rPr lang="en-US" sz="1200" b="1" u="none" dirty="0" smtClean="0">
              <a:solidFill>
                <a:schemeClr val="tx1"/>
              </a:solidFill>
            </a:rPr>
            <a:t/>
          </a:r>
          <a:br>
            <a:rPr lang="en-US" sz="1200" b="1" u="none" dirty="0" smtClean="0">
              <a:solidFill>
                <a:schemeClr val="tx1"/>
              </a:solidFill>
            </a:rPr>
          </a:br>
          <a:r>
            <a:rPr lang="en-US" sz="1100" b="0" u="none"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The </a:t>
          </a:r>
          <a:r>
            <a:rPr lang="en-US" sz="1100" b="1" u="none"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Pilot Residential Care Services Scheme in Guangdong </a:t>
          </a:r>
          <a:r>
            <a:rPr lang="en-US" sz="1100" b="0" u="none"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was implemented.</a:t>
          </a:r>
          <a:endParaRPr lang="zh-TW" altLang="en-US" sz="1100" b="0" u="none"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gm:t>
    </dgm:pt>
    <dgm:pt modelId="{B12A32A6-EF89-4BF0-BE49-128325AF11DB}" type="sibTrans" cxnId="{39DCE187-D9DD-4176-B1A9-D5E1522D8C55}">
      <dgm:prSet custT="1"/>
      <dgm:spPr>
        <a:xfrm>
          <a:off x="5433318" y="3514091"/>
          <a:ext cx="529162" cy="91440"/>
        </a:xfrm>
        <a:noFill/>
        <a:ln w="38100" cap="flat" cmpd="sng" algn="ctr">
          <a:solidFill>
            <a:schemeClr val="accent6"/>
          </a:solidFill>
          <a:prstDash val="solid"/>
          <a:miter lim="800000"/>
          <a:tailEnd type="arrow"/>
        </a:ln>
        <a:effectLst/>
      </dgm:spPr>
      <dgm:t>
        <a:bodyPr/>
        <a:lstStyle/>
        <a:p>
          <a:endParaRPr lang="zh-TW" altLang="en-US" sz="1400" dirty="0">
            <a:solidFill>
              <a:sysClr val="windowText" lastClr="000000">
                <a:hueOff val="0"/>
                <a:satOff val="0"/>
                <a:lumOff val="0"/>
                <a:alphaOff val="0"/>
              </a:sysClr>
            </a:solidFill>
            <a:latin typeface="Calibri"/>
            <a:ea typeface="微軟正黑體" panose="020B0604030504040204" pitchFamily="34" charset="-120"/>
            <a:cs typeface="+mn-cs"/>
          </a:endParaRPr>
        </a:p>
      </dgm:t>
    </dgm:pt>
    <dgm:pt modelId="{0F0CFBFD-D4B5-4079-A3AA-99D49CFE8644}" type="parTrans" cxnId="{39DCE187-D9DD-4176-B1A9-D5E1522D8C55}">
      <dgm:prSet/>
      <dgm:spPr/>
      <dgm:t>
        <a:bodyPr/>
        <a:lstStyle/>
        <a:p>
          <a:endParaRPr lang="zh-TW" altLang="en-US" sz="1400"/>
        </a:p>
      </dgm:t>
    </dgm:pt>
    <dgm:pt modelId="{9B1B2AA9-4E82-439A-BD58-01FB500FD390}">
      <dgm:prSet phldrT="[文字]" custT="1"/>
      <dgm:spPr>
        <a:xfrm>
          <a:off x="5994881" y="2829685"/>
          <a:ext cx="2433751" cy="1460250"/>
        </a:xfrm>
        <a:solidFill>
          <a:srgbClr val="BDD7EE"/>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pPr>
          <a:r>
            <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2018</a:t>
          </a:r>
          <a:r>
            <a:rPr lang="zh-TW" altLang="en-US"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pPr>
            <a:lnSpc>
              <a:spcPct val="100000"/>
            </a:lnSpc>
          </a:pP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計劃</a:t>
          </a:r>
          <a:r>
            <a:rPr lang="zh-TW" altLang="zh-HK"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香港大學</a:t>
          </a:r>
          <a:r>
            <a:rPr lang="zh-TW" altLang="zh-HK"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深圳醫院</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合作，提供</a:t>
          </a:r>
          <a:r>
            <a:rPr lang="zh-TW" altLang="zh-HK"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外展醫療</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到診</a:t>
          </a:r>
          <a:r>
            <a:rPr lang="zh-TW" altLang="zh-HK"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服務</a:t>
          </a:r>
          <a:r>
            <a:rPr lang="zh-TW" altLang="en-US"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試驗</a:t>
          </a:r>
          <a: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Attempt</a:t>
          </a:r>
          <a:r>
            <a:rPr lang="en-US" altLang="zh-TW" sz="11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 collaborate with the </a:t>
          </a:r>
          <a:r>
            <a:rPr lang="en-US" altLang="zh-TW" sz="11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University of Hong Kong –Shenzhen Hospital </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 provide outreach medical services </a:t>
          </a:r>
          <a: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as </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clinical trials.</a:t>
          </a:r>
          <a:endPar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FD4C1A1D-5992-4127-9B99-9378EC108172}" type="sibTrans" cxnId="{6A8578B5-CE83-4221-88B5-E7C3D827734B}">
      <dgm:prSet/>
      <dgm:spPr/>
      <dgm:t>
        <a:bodyPr/>
        <a:lstStyle/>
        <a:p>
          <a:endParaRPr lang="zh-HK" altLang="en-US"/>
        </a:p>
      </dgm:t>
    </dgm:pt>
    <dgm:pt modelId="{FA11005B-3555-436F-A789-9F2C97D5148F}" type="parTrans" cxnId="{6A8578B5-CE83-4221-88B5-E7C3D827734B}">
      <dgm:prSet/>
      <dgm:spPr/>
      <dgm:t>
        <a:bodyPr/>
        <a:lstStyle/>
        <a:p>
          <a:endParaRPr lang="zh-HK" altLang="en-US"/>
        </a:p>
      </dgm:t>
    </dgm:pt>
    <dgm:pt modelId="{DAC2C229-A437-409F-8977-194F3C914463}">
      <dgm:prSet phldrT="[文字]" custT="1"/>
      <dgm:spPr>
        <a:xfrm>
          <a:off x="7853" y="2829685"/>
          <a:ext cx="2433751" cy="1460250"/>
        </a:xfr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200" b="1" dirty="0">
              <a:solidFill>
                <a:schemeClr val="tx1"/>
              </a:solidFill>
              <a:latin typeface="Calibri" panose="020F0502020204030204" pitchFamily="34" charset="0"/>
              <a:ea typeface="微軟正黑體" panose="020B0604030504040204" pitchFamily="34" charset="-120"/>
              <a:cs typeface="Calibri" panose="020F0502020204030204" pitchFamily="34" charset="0"/>
            </a:rPr>
            <a:t>獲深圳鹽田區衛生局核準醫療執業資格證，提供預防保健項目及康復醫療項目</a:t>
          </a:r>
          <a:endParaRPr lang="en-HK" altLang="zh-TW" sz="1200" b="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algn="ctr"/>
          <a:r>
            <a:rPr lang="en-US" altLang="zh-TW" sz="11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Medical license </a:t>
          </a:r>
          <a:r>
            <a:rPr lang="en-US" altLang="zh-TW" sz="1100" b="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was approved by the </a:t>
          </a:r>
          <a:r>
            <a:rPr lang="en-US" altLang="zh-TW" sz="1100" b="0"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SZ</a:t>
          </a:r>
          <a:r>
            <a:rPr lang="en-US" altLang="zh-TW" sz="1100" b="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Yantian District Health Bureau, providing preventive health care and rehabilitation medical projects.</a:t>
          </a:r>
          <a:endParaRPr lang="zh-TW" altLang="en-US" sz="1100" b="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gm:t>
    </dgm:pt>
    <dgm:pt modelId="{62F10FE9-E2CD-480D-B2FC-27C746541053}" type="sibTrans" cxnId="{49D4D691-6360-4BAF-A88A-9CE50655A5AA}">
      <dgm:prSet custT="1"/>
      <dgm:spPr>
        <a:noFill/>
        <a:ln w="31750">
          <a:solidFill>
            <a:schemeClr val="accent6"/>
          </a:solidFill>
        </a:ln>
      </dgm:spPr>
      <dgm:t>
        <a:bodyPr/>
        <a:lstStyle/>
        <a:p>
          <a:endParaRPr lang="zh-TW" altLang="en-US" sz="1400"/>
        </a:p>
      </dgm:t>
    </dgm:pt>
    <dgm:pt modelId="{21FC97D4-A77C-4A92-ACB5-6696D6CE2666}" type="parTrans" cxnId="{49D4D691-6360-4BAF-A88A-9CE50655A5AA}">
      <dgm:prSet/>
      <dgm:spPr/>
      <dgm:t>
        <a:bodyPr/>
        <a:lstStyle/>
        <a:p>
          <a:endParaRPr lang="zh-TW" altLang="en-US" sz="1400"/>
        </a:p>
      </dgm:t>
    </dgm:pt>
    <dgm:pt modelId="{FD33C3F9-EAC8-4D88-8965-CF343D4344C1}" type="pres">
      <dgm:prSet presAssocID="{23D798A2-0E74-4C3D-BD3C-F8C8C04A9408}" presName="diagram" presStyleCnt="0">
        <dgm:presLayoutVars>
          <dgm:dir/>
          <dgm:resizeHandles val="exact"/>
        </dgm:presLayoutVars>
      </dgm:prSet>
      <dgm:spPr/>
      <dgm:t>
        <a:bodyPr/>
        <a:lstStyle/>
        <a:p>
          <a:endParaRPr lang="zh-TW" altLang="en-US"/>
        </a:p>
      </dgm:t>
    </dgm:pt>
    <dgm:pt modelId="{86B9CC6C-8E49-431B-BB5D-8CC7BDA2821A}" type="pres">
      <dgm:prSet presAssocID="{F9C68A34-05CE-4C03-BE77-F9602C5A01AE}" presName="node" presStyleLbl="node1" presStyleIdx="0" presStyleCnt="6" custScaleX="213718" custScaleY="292856" custLinFactNeighborX="-258" custLinFactNeighborY="-9106">
        <dgm:presLayoutVars>
          <dgm:bulletEnabled val="1"/>
        </dgm:presLayoutVars>
      </dgm:prSet>
      <dgm:spPr/>
      <dgm:t>
        <a:bodyPr/>
        <a:lstStyle/>
        <a:p>
          <a:endParaRPr lang="zh-TW" altLang="en-US"/>
        </a:p>
      </dgm:t>
    </dgm:pt>
    <dgm:pt modelId="{E3E4112B-7AC5-4686-9BC2-7E6F52A87B82}" type="pres">
      <dgm:prSet presAssocID="{8A71144A-05E1-4750-8AAA-A85F3856BD7C}" presName="sibTrans" presStyleLbl="sibTrans2D1" presStyleIdx="0" presStyleCnt="5" custAng="19605652" custScaleX="191919" custScaleY="156942"/>
      <dgm:spPr/>
      <dgm:t>
        <a:bodyPr/>
        <a:lstStyle/>
        <a:p>
          <a:endParaRPr lang="zh-TW" altLang="en-US"/>
        </a:p>
      </dgm:t>
    </dgm:pt>
    <dgm:pt modelId="{304B2146-1395-45C2-AE3D-15EF7879E821}" type="pres">
      <dgm:prSet presAssocID="{8A71144A-05E1-4750-8AAA-A85F3856BD7C}" presName="connectorText" presStyleLbl="sibTrans2D1" presStyleIdx="0" presStyleCnt="5"/>
      <dgm:spPr/>
      <dgm:t>
        <a:bodyPr/>
        <a:lstStyle/>
        <a:p>
          <a:endParaRPr lang="zh-TW" altLang="en-US"/>
        </a:p>
      </dgm:t>
    </dgm:pt>
    <dgm:pt modelId="{7E2F8F60-991A-4256-A707-EDCF24B04D3D}" type="pres">
      <dgm:prSet presAssocID="{DAC2C229-A437-409F-8977-194F3C914463}" presName="node" presStyleLbl="node1" presStyleIdx="1" presStyleCnt="6" custScaleX="240340" custScaleY="341176" custLinFactNeighborX="-8839" custLinFactNeighborY="6079">
        <dgm:presLayoutVars>
          <dgm:bulletEnabled val="1"/>
        </dgm:presLayoutVars>
      </dgm:prSet>
      <dgm:spPr/>
      <dgm:t>
        <a:bodyPr/>
        <a:lstStyle/>
        <a:p>
          <a:endParaRPr lang="zh-TW" altLang="en-US"/>
        </a:p>
      </dgm:t>
    </dgm:pt>
    <dgm:pt modelId="{23D17DE4-9784-431E-8E8D-D7156D0E67EB}" type="pres">
      <dgm:prSet presAssocID="{62F10FE9-E2CD-480D-B2FC-27C746541053}" presName="sibTrans" presStyleLbl="sibTrans2D1" presStyleIdx="1" presStyleCnt="5" custAng="972518" custScaleX="198391" custScaleY="153264" custLinFactNeighborX="-22833" custLinFactNeighborY="-23228"/>
      <dgm:spPr/>
      <dgm:t>
        <a:bodyPr/>
        <a:lstStyle/>
        <a:p>
          <a:endParaRPr lang="zh-TW" altLang="en-US"/>
        </a:p>
      </dgm:t>
    </dgm:pt>
    <dgm:pt modelId="{5257D38D-856E-4E6F-96A1-98A9EB1F616A}" type="pres">
      <dgm:prSet presAssocID="{62F10FE9-E2CD-480D-B2FC-27C746541053}" presName="connectorText" presStyleLbl="sibTrans2D1" presStyleIdx="1" presStyleCnt="5"/>
      <dgm:spPr/>
      <dgm:t>
        <a:bodyPr/>
        <a:lstStyle/>
        <a:p>
          <a:endParaRPr lang="zh-TW" altLang="en-US"/>
        </a:p>
      </dgm:t>
    </dgm:pt>
    <dgm:pt modelId="{A9A0D730-8F40-466D-B19D-66E11506F518}" type="pres">
      <dgm:prSet presAssocID="{2E0B52A2-8B18-48A6-91B1-06A9AF544F87}" presName="node" presStyleLbl="node1" presStyleIdx="2" presStyleCnt="6" custScaleX="205833" custScaleY="383359" custLinFactNeighborX="-15520" custLinFactNeighborY="44582">
        <dgm:presLayoutVars>
          <dgm:bulletEnabled val="1"/>
        </dgm:presLayoutVars>
      </dgm:prSet>
      <dgm:spPr/>
      <dgm:t>
        <a:bodyPr/>
        <a:lstStyle/>
        <a:p>
          <a:endParaRPr lang="zh-TW" altLang="en-US"/>
        </a:p>
      </dgm:t>
    </dgm:pt>
    <dgm:pt modelId="{ED12ED32-04B2-44CD-BAB7-20BCDBCC36AC}" type="pres">
      <dgm:prSet presAssocID="{65CB21E1-1B7D-4B75-95E1-E6FEADCF499B}" presName="sibTrans" presStyleLbl="sibTrans2D1" presStyleIdx="2" presStyleCnt="5" custAng="21557472" custScaleX="252817" custLinFactNeighborX="8135" custLinFactNeighborY="-45736"/>
      <dgm:spPr/>
      <dgm:t>
        <a:bodyPr/>
        <a:lstStyle/>
        <a:p>
          <a:endParaRPr lang="zh-TW" altLang="en-US"/>
        </a:p>
      </dgm:t>
    </dgm:pt>
    <dgm:pt modelId="{99DC368E-D8E8-4846-A04A-B5EBDE4A06F5}" type="pres">
      <dgm:prSet presAssocID="{65CB21E1-1B7D-4B75-95E1-E6FEADCF499B}" presName="connectorText" presStyleLbl="sibTrans2D1" presStyleIdx="2" presStyleCnt="5"/>
      <dgm:spPr/>
      <dgm:t>
        <a:bodyPr/>
        <a:lstStyle/>
        <a:p>
          <a:endParaRPr lang="zh-TW" altLang="en-US"/>
        </a:p>
      </dgm:t>
    </dgm:pt>
    <dgm:pt modelId="{024C5B9C-172E-46DB-AC04-DCC462B4F3C3}" type="pres">
      <dgm:prSet presAssocID="{C7203503-B6B1-4899-B93E-582E899D7141}" presName="node" presStyleLbl="node1" presStyleIdx="3" presStyleCnt="6" custScaleX="202316" custScaleY="221777" custLinFactNeighborX="-3003" custLinFactNeighborY="3804">
        <dgm:presLayoutVars>
          <dgm:bulletEnabled val="1"/>
        </dgm:presLayoutVars>
      </dgm:prSet>
      <dgm:spPr/>
      <dgm:t>
        <a:bodyPr/>
        <a:lstStyle/>
        <a:p>
          <a:endParaRPr lang="zh-TW" altLang="en-US"/>
        </a:p>
      </dgm:t>
    </dgm:pt>
    <dgm:pt modelId="{F8564AA4-0565-4190-960B-5917DA3ACD03}" type="pres">
      <dgm:prSet presAssocID="{64AEB101-6890-4B3D-B47E-869815B45890}" presName="sibTrans" presStyleLbl="sibTrans2D1" presStyleIdx="3" presStyleCnt="5" custAng="20224120" custScaleX="162553" custScaleY="151826" custLinFactNeighborX="-13141" custLinFactNeighborY="10912"/>
      <dgm:spPr/>
      <dgm:t>
        <a:bodyPr/>
        <a:lstStyle/>
        <a:p>
          <a:endParaRPr lang="zh-TW" altLang="en-US"/>
        </a:p>
      </dgm:t>
    </dgm:pt>
    <dgm:pt modelId="{447584C9-413A-4E78-B2E3-AB29558F8C74}" type="pres">
      <dgm:prSet presAssocID="{64AEB101-6890-4B3D-B47E-869815B45890}" presName="connectorText" presStyleLbl="sibTrans2D1" presStyleIdx="3" presStyleCnt="5"/>
      <dgm:spPr/>
      <dgm:t>
        <a:bodyPr/>
        <a:lstStyle/>
        <a:p>
          <a:endParaRPr lang="zh-TW" altLang="en-US"/>
        </a:p>
      </dgm:t>
    </dgm:pt>
    <dgm:pt modelId="{891A1B7D-9DE4-4C27-9FDB-3F65DE21CBC9}" type="pres">
      <dgm:prSet presAssocID="{ACC9D067-6BB1-4204-80CC-3230FE4251B1}" presName="node" presStyleLbl="node1" presStyleIdx="4" presStyleCnt="6" custScaleX="216187" custScaleY="282333" custLinFactNeighborX="-18420" custLinFactNeighborY="-22202">
        <dgm:presLayoutVars>
          <dgm:bulletEnabled val="1"/>
        </dgm:presLayoutVars>
      </dgm:prSet>
      <dgm:spPr/>
      <dgm:t>
        <a:bodyPr/>
        <a:lstStyle/>
        <a:p>
          <a:endParaRPr lang="zh-TW" altLang="en-US"/>
        </a:p>
      </dgm:t>
    </dgm:pt>
    <dgm:pt modelId="{956A1F66-27C1-410B-AC9F-F7D78E410A81}" type="pres">
      <dgm:prSet presAssocID="{B12A32A6-EF89-4BF0-BE49-128325AF11DB}" presName="sibTrans" presStyleLbl="sibTrans2D1" presStyleIdx="4" presStyleCnt="5" custAng="1462959" custScaleX="184876" custScaleY="114028" custLinFactNeighborX="32950" custLinFactNeighborY="2318"/>
      <dgm:spPr/>
      <dgm:t>
        <a:bodyPr/>
        <a:lstStyle/>
        <a:p>
          <a:endParaRPr lang="zh-TW" altLang="en-US"/>
        </a:p>
      </dgm:t>
    </dgm:pt>
    <dgm:pt modelId="{85146744-E9A5-47BB-91DE-7DEBB9CB51A8}" type="pres">
      <dgm:prSet presAssocID="{B12A32A6-EF89-4BF0-BE49-128325AF11DB}" presName="connectorText" presStyleLbl="sibTrans2D1" presStyleIdx="4" presStyleCnt="5"/>
      <dgm:spPr/>
      <dgm:t>
        <a:bodyPr/>
        <a:lstStyle/>
        <a:p>
          <a:endParaRPr lang="zh-TW" altLang="en-US"/>
        </a:p>
      </dgm:t>
    </dgm:pt>
    <dgm:pt modelId="{707B2746-B71C-42CC-B3F8-75CC432AEBEA}" type="pres">
      <dgm:prSet presAssocID="{9B1B2AA9-4E82-439A-BD58-01FB500FD390}" presName="node" presStyleLbl="node1" presStyleIdx="5" presStyleCnt="6" custScaleX="195008" custScaleY="306872" custLinFactNeighborX="-16686" custLinFactNeighborY="-71452">
        <dgm:presLayoutVars>
          <dgm:bulletEnabled val="1"/>
        </dgm:presLayoutVars>
      </dgm:prSet>
      <dgm:spPr/>
      <dgm:t>
        <a:bodyPr/>
        <a:lstStyle/>
        <a:p>
          <a:endParaRPr lang="zh-TW" altLang="en-US"/>
        </a:p>
      </dgm:t>
    </dgm:pt>
  </dgm:ptLst>
  <dgm:cxnLst>
    <dgm:cxn modelId="{B41A5603-35C1-433E-BFFC-638D344A5353}" type="presOf" srcId="{ACC9D067-6BB1-4204-80CC-3230FE4251B1}" destId="{891A1B7D-9DE4-4C27-9FDB-3F65DE21CBC9}" srcOrd="0" destOrd="0" presId="urn:microsoft.com/office/officeart/2005/8/layout/process5"/>
    <dgm:cxn modelId="{C6041DA7-DFEA-4814-8BE9-2CEA631A8F1C}" type="presOf" srcId="{65CB21E1-1B7D-4B75-95E1-E6FEADCF499B}" destId="{99DC368E-D8E8-4846-A04A-B5EBDE4A06F5}" srcOrd="1" destOrd="0" presId="urn:microsoft.com/office/officeart/2005/8/layout/process5"/>
    <dgm:cxn modelId="{DDD82A03-C200-4926-BBEB-946F983C3C52}" type="presOf" srcId="{23D798A2-0E74-4C3D-BD3C-F8C8C04A9408}" destId="{FD33C3F9-EAC8-4D88-8965-CF343D4344C1}" srcOrd="0" destOrd="0" presId="urn:microsoft.com/office/officeart/2005/8/layout/process5"/>
    <dgm:cxn modelId="{CC3565D1-59CF-4EB9-8F49-B60C766B6A2C}" srcId="{23D798A2-0E74-4C3D-BD3C-F8C8C04A9408}" destId="{2E0B52A2-8B18-48A6-91B1-06A9AF544F87}" srcOrd="2" destOrd="0" parTransId="{052C3F51-D186-47C9-8B9B-0FCB6998D238}" sibTransId="{65CB21E1-1B7D-4B75-95E1-E6FEADCF499B}"/>
    <dgm:cxn modelId="{7A7CECE6-7AC7-465C-B4B0-590710528547}" type="presOf" srcId="{B12A32A6-EF89-4BF0-BE49-128325AF11DB}" destId="{956A1F66-27C1-410B-AC9F-F7D78E410A81}" srcOrd="0" destOrd="0" presId="urn:microsoft.com/office/officeart/2005/8/layout/process5"/>
    <dgm:cxn modelId="{92F21045-0B4E-4AF3-A8DD-58176FB74B21}" type="presOf" srcId="{8A71144A-05E1-4750-8AAA-A85F3856BD7C}" destId="{E3E4112B-7AC5-4686-9BC2-7E6F52A87B82}" srcOrd="0" destOrd="0" presId="urn:microsoft.com/office/officeart/2005/8/layout/process5"/>
    <dgm:cxn modelId="{539C8CA0-EAAD-40C7-BAEE-7EAE032B1344}" type="presOf" srcId="{DAC2C229-A437-409F-8977-194F3C914463}" destId="{7E2F8F60-991A-4256-A707-EDCF24B04D3D}" srcOrd="0" destOrd="0" presId="urn:microsoft.com/office/officeart/2005/8/layout/process5"/>
    <dgm:cxn modelId="{6A8578B5-CE83-4221-88B5-E7C3D827734B}" srcId="{23D798A2-0E74-4C3D-BD3C-F8C8C04A9408}" destId="{9B1B2AA9-4E82-439A-BD58-01FB500FD390}" srcOrd="5" destOrd="0" parTransId="{FA11005B-3555-436F-A789-9F2C97D5148F}" sibTransId="{FD4C1A1D-5992-4127-9B99-9378EC108172}"/>
    <dgm:cxn modelId="{5B2D2349-8A0A-415A-A59F-1EF99A08298F}" type="presOf" srcId="{F9C68A34-05CE-4C03-BE77-F9602C5A01AE}" destId="{86B9CC6C-8E49-431B-BB5D-8CC7BDA2821A}" srcOrd="0" destOrd="0" presId="urn:microsoft.com/office/officeart/2005/8/layout/process5"/>
    <dgm:cxn modelId="{F7833775-A339-43BF-BEB7-C4ED82129B62}" type="presOf" srcId="{62F10FE9-E2CD-480D-B2FC-27C746541053}" destId="{23D17DE4-9784-431E-8E8D-D7156D0E67EB}" srcOrd="0" destOrd="0" presId="urn:microsoft.com/office/officeart/2005/8/layout/process5"/>
    <dgm:cxn modelId="{6FF66075-AFEC-4BD7-8CED-222817E1CCF0}" type="presOf" srcId="{62F10FE9-E2CD-480D-B2FC-27C746541053}" destId="{5257D38D-856E-4E6F-96A1-98A9EB1F616A}" srcOrd="1" destOrd="0" presId="urn:microsoft.com/office/officeart/2005/8/layout/process5"/>
    <dgm:cxn modelId="{61C79D3B-F818-427B-9A78-918E9A3665E5}" type="presOf" srcId="{64AEB101-6890-4B3D-B47E-869815B45890}" destId="{F8564AA4-0565-4190-960B-5917DA3ACD03}" srcOrd="0" destOrd="0" presId="urn:microsoft.com/office/officeart/2005/8/layout/process5"/>
    <dgm:cxn modelId="{39DCE187-D9DD-4176-B1A9-D5E1522D8C55}" srcId="{23D798A2-0E74-4C3D-BD3C-F8C8C04A9408}" destId="{ACC9D067-6BB1-4204-80CC-3230FE4251B1}" srcOrd="4" destOrd="0" parTransId="{0F0CFBFD-D4B5-4079-A3AA-99D49CFE8644}" sibTransId="{B12A32A6-EF89-4BF0-BE49-128325AF11DB}"/>
    <dgm:cxn modelId="{49D4D691-6360-4BAF-A88A-9CE50655A5AA}" srcId="{23D798A2-0E74-4C3D-BD3C-F8C8C04A9408}" destId="{DAC2C229-A437-409F-8977-194F3C914463}" srcOrd="1" destOrd="0" parTransId="{21FC97D4-A77C-4A92-ACB5-6696D6CE2666}" sibTransId="{62F10FE9-E2CD-480D-B2FC-27C746541053}"/>
    <dgm:cxn modelId="{12B7C6B0-9A99-408E-948A-71667983E476}" type="presOf" srcId="{B12A32A6-EF89-4BF0-BE49-128325AF11DB}" destId="{85146744-E9A5-47BB-91DE-7DEBB9CB51A8}" srcOrd="1" destOrd="0" presId="urn:microsoft.com/office/officeart/2005/8/layout/process5"/>
    <dgm:cxn modelId="{23BD8926-F6EB-44D6-9975-D12ACC06CC8F}" type="presOf" srcId="{9B1B2AA9-4E82-439A-BD58-01FB500FD390}" destId="{707B2746-B71C-42CC-B3F8-75CC432AEBEA}" srcOrd="0" destOrd="0" presId="urn:microsoft.com/office/officeart/2005/8/layout/process5"/>
    <dgm:cxn modelId="{711FB5B2-DA57-4F28-A6FB-B331F8FFD4D0}" type="presOf" srcId="{2E0B52A2-8B18-48A6-91B1-06A9AF544F87}" destId="{A9A0D730-8F40-466D-B19D-66E11506F518}" srcOrd="0" destOrd="0" presId="urn:microsoft.com/office/officeart/2005/8/layout/process5"/>
    <dgm:cxn modelId="{D295EB75-BC4D-49B9-AB74-DF5CC41E8070}" srcId="{23D798A2-0E74-4C3D-BD3C-F8C8C04A9408}" destId="{C7203503-B6B1-4899-B93E-582E899D7141}" srcOrd="3" destOrd="0" parTransId="{E7FFCF5B-6B05-4D5D-8DD6-5AEF0F86DB5A}" sibTransId="{64AEB101-6890-4B3D-B47E-869815B45890}"/>
    <dgm:cxn modelId="{99A06450-EE09-4A68-A041-5930404E00A1}" type="presOf" srcId="{65CB21E1-1B7D-4B75-95E1-E6FEADCF499B}" destId="{ED12ED32-04B2-44CD-BAB7-20BCDBCC36AC}" srcOrd="0" destOrd="0" presId="urn:microsoft.com/office/officeart/2005/8/layout/process5"/>
    <dgm:cxn modelId="{A2BBAC3D-24F9-464A-8601-DF54DCCF6615}" srcId="{23D798A2-0E74-4C3D-BD3C-F8C8C04A9408}" destId="{F9C68A34-05CE-4C03-BE77-F9602C5A01AE}" srcOrd="0" destOrd="0" parTransId="{92B53916-9F26-48CF-9F9E-2DE5ABD81502}" sibTransId="{8A71144A-05E1-4750-8AAA-A85F3856BD7C}"/>
    <dgm:cxn modelId="{338D51D1-F33D-4EB5-BF6B-464621B4E53C}" type="presOf" srcId="{64AEB101-6890-4B3D-B47E-869815B45890}" destId="{447584C9-413A-4E78-B2E3-AB29558F8C74}" srcOrd="1" destOrd="0" presId="urn:microsoft.com/office/officeart/2005/8/layout/process5"/>
    <dgm:cxn modelId="{4690B1CA-219F-4903-B033-3CFB1B065176}" type="presOf" srcId="{C7203503-B6B1-4899-B93E-582E899D7141}" destId="{024C5B9C-172E-46DB-AC04-DCC462B4F3C3}" srcOrd="0" destOrd="0" presId="urn:microsoft.com/office/officeart/2005/8/layout/process5"/>
    <dgm:cxn modelId="{660EAF75-204A-48E5-A80C-C979BE0CEEB1}" type="presOf" srcId="{8A71144A-05E1-4750-8AAA-A85F3856BD7C}" destId="{304B2146-1395-45C2-AE3D-15EF7879E821}" srcOrd="1" destOrd="0" presId="urn:microsoft.com/office/officeart/2005/8/layout/process5"/>
    <dgm:cxn modelId="{E67A6139-6DC6-419F-84E4-4C9004EFAA87}" type="presParOf" srcId="{FD33C3F9-EAC8-4D88-8965-CF343D4344C1}" destId="{86B9CC6C-8E49-431B-BB5D-8CC7BDA2821A}" srcOrd="0" destOrd="0" presId="urn:microsoft.com/office/officeart/2005/8/layout/process5"/>
    <dgm:cxn modelId="{382CB994-6832-43B7-A487-E76DB9DE5D22}" type="presParOf" srcId="{FD33C3F9-EAC8-4D88-8965-CF343D4344C1}" destId="{E3E4112B-7AC5-4686-9BC2-7E6F52A87B82}" srcOrd="1" destOrd="0" presId="urn:microsoft.com/office/officeart/2005/8/layout/process5"/>
    <dgm:cxn modelId="{336D2040-7827-4CA9-940B-6C59C4F595CD}" type="presParOf" srcId="{E3E4112B-7AC5-4686-9BC2-7E6F52A87B82}" destId="{304B2146-1395-45C2-AE3D-15EF7879E821}" srcOrd="0" destOrd="0" presId="urn:microsoft.com/office/officeart/2005/8/layout/process5"/>
    <dgm:cxn modelId="{F2B89DCF-AAD5-43FB-AD0C-88ECAF7B5A45}" type="presParOf" srcId="{FD33C3F9-EAC8-4D88-8965-CF343D4344C1}" destId="{7E2F8F60-991A-4256-A707-EDCF24B04D3D}" srcOrd="2" destOrd="0" presId="urn:microsoft.com/office/officeart/2005/8/layout/process5"/>
    <dgm:cxn modelId="{8FE2ED04-6D85-4232-81A5-52D0DF66D19A}" type="presParOf" srcId="{FD33C3F9-EAC8-4D88-8965-CF343D4344C1}" destId="{23D17DE4-9784-431E-8E8D-D7156D0E67EB}" srcOrd="3" destOrd="0" presId="urn:microsoft.com/office/officeart/2005/8/layout/process5"/>
    <dgm:cxn modelId="{545BC3B3-E67A-4B94-A09B-CA1E6F67820C}" type="presParOf" srcId="{23D17DE4-9784-431E-8E8D-D7156D0E67EB}" destId="{5257D38D-856E-4E6F-96A1-98A9EB1F616A}" srcOrd="0" destOrd="0" presId="urn:microsoft.com/office/officeart/2005/8/layout/process5"/>
    <dgm:cxn modelId="{24C60B21-03C6-4B80-8474-F8D82270ED68}" type="presParOf" srcId="{FD33C3F9-EAC8-4D88-8965-CF343D4344C1}" destId="{A9A0D730-8F40-466D-B19D-66E11506F518}" srcOrd="4" destOrd="0" presId="urn:microsoft.com/office/officeart/2005/8/layout/process5"/>
    <dgm:cxn modelId="{3ED34A42-D5A6-4DBB-B496-5532F82ADF32}" type="presParOf" srcId="{FD33C3F9-EAC8-4D88-8965-CF343D4344C1}" destId="{ED12ED32-04B2-44CD-BAB7-20BCDBCC36AC}" srcOrd="5" destOrd="0" presId="urn:microsoft.com/office/officeart/2005/8/layout/process5"/>
    <dgm:cxn modelId="{D893416E-4CFD-4E16-8762-E54534921A8F}" type="presParOf" srcId="{ED12ED32-04B2-44CD-BAB7-20BCDBCC36AC}" destId="{99DC368E-D8E8-4846-A04A-B5EBDE4A06F5}" srcOrd="0" destOrd="0" presId="urn:microsoft.com/office/officeart/2005/8/layout/process5"/>
    <dgm:cxn modelId="{217951F5-5E6E-4DC2-9A34-74F7B09640D9}" type="presParOf" srcId="{FD33C3F9-EAC8-4D88-8965-CF343D4344C1}" destId="{024C5B9C-172E-46DB-AC04-DCC462B4F3C3}" srcOrd="6" destOrd="0" presId="urn:microsoft.com/office/officeart/2005/8/layout/process5"/>
    <dgm:cxn modelId="{2116EF9B-644A-46C0-B753-22E645361CC9}" type="presParOf" srcId="{FD33C3F9-EAC8-4D88-8965-CF343D4344C1}" destId="{F8564AA4-0565-4190-960B-5917DA3ACD03}" srcOrd="7" destOrd="0" presId="urn:microsoft.com/office/officeart/2005/8/layout/process5"/>
    <dgm:cxn modelId="{6774626E-34D7-4970-9D4B-830032FBCB16}" type="presParOf" srcId="{F8564AA4-0565-4190-960B-5917DA3ACD03}" destId="{447584C9-413A-4E78-B2E3-AB29558F8C74}" srcOrd="0" destOrd="0" presId="urn:microsoft.com/office/officeart/2005/8/layout/process5"/>
    <dgm:cxn modelId="{D0E0B418-A118-4E41-8579-D4D5C2F89FC3}" type="presParOf" srcId="{FD33C3F9-EAC8-4D88-8965-CF343D4344C1}" destId="{891A1B7D-9DE4-4C27-9FDB-3F65DE21CBC9}" srcOrd="8" destOrd="0" presId="urn:microsoft.com/office/officeart/2005/8/layout/process5"/>
    <dgm:cxn modelId="{2001D4FD-1B94-4790-99AB-CA80237959E0}" type="presParOf" srcId="{FD33C3F9-EAC8-4D88-8965-CF343D4344C1}" destId="{956A1F66-27C1-410B-AC9F-F7D78E410A81}" srcOrd="9" destOrd="0" presId="urn:microsoft.com/office/officeart/2005/8/layout/process5"/>
    <dgm:cxn modelId="{CC8F826E-9FE4-4F2F-AAC7-F43117CCD8DC}" type="presParOf" srcId="{956A1F66-27C1-410B-AC9F-F7D78E410A81}" destId="{85146744-E9A5-47BB-91DE-7DEBB9CB51A8}" srcOrd="0" destOrd="0" presId="urn:microsoft.com/office/officeart/2005/8/layout/process5"/>
    <dgm:cxn modelId="{E4F5A718-79FB-4D8E-80DE-1248481E1B50}" type="presParOf" srcId="{FD33C3F9-EAC8-4D88-8965-CF343D4344C1}" destId="{707B2746-B71C-42CC-B3F8-75CC432AEBEA}" srcOrd="10" destOrd="0" presId="urn:microsoft.com/office/officeart/2005/8/layout/process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081701-38DD-49D7-B60A-399BB55CD969}" type="doc">
      <dgm:prSet loTypeId="urn:microsoft.com/office/officeart/2005/8/layout/pList2" loCatId="list" qsTypeId="urn:microsoft.com/office/officeart/2005/8/quickstyle/simple1" qsCatId="simple" csTypeId="urn:microsoft.com/office/officeart/2005/8/colors/accent1_2" csCatId="accent1" phldr="1"/>
      <dgm:spPr/>
    </dgm:pt>
    <dgm:pt modelId="{CD388545-644E-43B8-853E-95C1B57003CA}">
      <dgm:prSet phldrT="[文字]" custT="1"/>
      <dgm:spPr>
        <a:solidFill>
          <a:srgbClr val="FFC000"/>
        </a:solidFill>
      </dgm:spPr>
      <dgm:t>
        <a:bodyPr/>
        <a:lstStyle/>
        <a:p>
          <a:pPr algn="ct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「廣東計劃」 </a:t>
          </a:r>
          <a:endPar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r>
            <a:rPr lang="zh-CN"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截至</a:t>
          </a:r>
          <a:r>
            <a:rPr lang="en-US" altLang="zh-CN"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2018</a:t>
          </a:r>
          <a:r>
            <a:rPr lang="zh-CN"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CN"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HK"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共有</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17,661</a:t>
          </a:r>
          <a:r>
            <a:rPr lang="zh-HK"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人領取</a:t>
          </a:r>
          <a:r>
            <a:rPr lang="zh-TW" altLang="en-US"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Up to end of July 2018, there are 17,661 recipients of Guangdong Scheme</a:t>
          </a:r>
          <a:endParaRPr lang="zh-HK" altLang="en-US" sz="1100" b="0" dirty="0">
            <a:solidFill>
              <a:schemeClr val="tx1"/>
            </a:solidFill>
            <a:latin typeface="微軟正黑體" panose="020B0604030504040204" pitchFamily="34" charset="-120"/>
            <a:ea typeface="微軟正黑體" panose="020B0604030504040204" pitchFamily="34" charset="-120"/>
          </a:endParaRPr>
        </a:p>
      </dgm:t>
    </dgm:pt>
    <dgm:pt modelId="{DF8F78D4-AAC3-4901-B18F-F8C6A57AF1D7}" type="parTrans" cxnId="{B63F3586-7BA1-4D2A-B2FC-1C91A998AB1C}">
      <dgm:prSet/>
      <dgm:spPr/>
      <dgm:t>
        <a:bodyPr/>
        <a:lstStyle/>
        <a:p>
          <a:endParaRPr lang="zh-HK" altLang="en-US"/>
        </a:p>
      </dgm:t>
    </dgm:pt>
    <dgm:pt modelId="{6DC65CAB-E36B-4BA5-A0A9-459FCE1511DB}" type="sibTrans" cxnId="{B63F3586-7BA1-4D2A-B2FC-1C91A998AB1C}">
      <dgm:prSet/>
      <dgm:spPr/>
      <dgm:t>
        <a:bodyPr/>
        <a:lstStyle/>
        <a:p>
          <a:endParaRPr lang="zh-HK" altLang="en-US"/>
        </a:p>
      </dgm:t>
    </dgm:pt>
    <dgm:pt modelId="{2978D002-E8A1-4C3C-B9A2-4C3188BBEBAD}">
      <dgm:prSet phldrT="[文字]" custT="1"/>
      <dgm:spPr>
        <a:solidFill>
          <a:srgbClr val="BDD7EE"/>
        </a:solidFill>
      </dgm:spPr>
      <dgm:t>
        <a:bodyPr/>
        <a:lstStyle/>
        <a:p>
          <a:pPr algn="ct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2014</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「廣東院舍住宿照顧服務試驗計劃」</a:t>
          </a:r>
          <a:endParaRPr lang="en-US" altLang="zh-TW" sz="11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r>
            <a:rPr lang="zh-TW" altLang="en-US" sz="1100" b="0" i="0" u="none" dirty="0">
              <a:solidFill>
                <a:schemeClr val="tx1"/>
              </a:solidFill>
              <a:latin typeface="微軟正黑體" panose="020B0604030504040204" pitchFamily="34" charset="-120"/>
              <a:ea typeface="微軟正黑體" panose="020B0604030504040204" pitchFamily="34" charset="-120"/>
            </a:rPr>
            <a:t>目前共有</a:t>
          </a:r>
          <a:r>
            <a:rPr lang="en-US" altLang="zh-TW" sz="1100" b="0" i="0" u="none" dirty="0">
              <a:solidFill>
                <a:schemeClr val="tx1"/>
              </a:solidFill>
              <a:latin typeface="微軟正黑體" panose="020B0604030504040204" pitchFamily="34" charset="-120"/>
              <a:ea typeface="微軟正黑體" panose="020B0604030504040204" pitchFamily="34" charset="-120"/>
            </a:rPr>
            <a:t>2</a:t>
          </a:r>
          <a:r>
            <a:rPr lang="zh-TW" altLang="en-US" sz="1100" b="0" i="0" u="none" dirty="0">
              <a:solidFill>
                <a:schemeClr val="tx1"/>
              </a:solidFill>
              <a:latin typeface="微軟正黑體" panose="020B0604030504040204" pitchFamily="34" charset="-120"/>
              <a:ea typeface="微軟正黑體" panose="020B0604030504040204" pitchFamily="34" charset="-120"/>
            </a:rPr>
            <a:t>間香港非政府機構參與計劃，分別是</a:t>
          </a:r>
          <a:r>
            <a:rPr lang="zh-TW" altLang="en-US" sz="1100" b="0" dirty="0">
              <a:solidFill>
                <a:schemeClr val="tx1"/>
              </a:solidFill>
              <a:latin typeface="微軟正黑體" panose="020B0604030504040204" pitchFamily="34" charset="-120"/>
              <a:ea typeface="微軟正黑體" panose="020B0604030504040204" pitchFamily="34" charset="-120"/>
            </a:rPr>
            <a:t/>
          </a:r>
          <a:br>
            <a:rPr lang="zh-TW" altLang="en-US" sz="1100" b="0" dirty="0">
              <a:solidFill>
                <a:schemeClr val="tx1"/>
              </a:solidFill>
              <a:latin typeface="微軟正黑體" panose="020B0604030504040204" pitchFamily="34" charset="-120"/>
              <a:ea typeface="微軟正黑體" panose="020B0604030504040204" pitchFamily="34" charset="-120"/>
            </a:rPr>
          </a:br>
          <a:r>
            <a:rPr lang="en-US" altLang="zh-TW" sz="1100" b="0" dirty="0" smtClean="0">
              <a:solidFill>
                <a:schemeClr val="tx1"/>
              </a:solidFill>
              <a:latin typeface="微軟正黑體" panose="020B0604030504040204" pitchFamily="34" charset="-120"/>
              <a:ea typeface="微軟正黑體" panose="020B0604030504040204" pitchFamily="34" charset="-120"/>
            </a:rPr>
            <a:t>(</a:t>
          </a:r>
          <a:r>
            <a:rPr lang="en-US" altLang="zh-TW" sz="1100" b="0" dirty="0">
              <a:solidFill>
                <a:schemeClr val="tx1"/>
              </a:solidFill>
              <a:latin typeface="微軟正黑體" panose="020B0604030504040204" pitchFamily="34" charset="-120"/>
              <a:ea typeface="微軟正黑體" panose="020B0604030504040204" pitchFamily="34" charset="-120"/>
            </a:rPr>
            <a:t>1</a:t>
          </a:r>
          <a:r>
            <a:rPr lang="en-US" altLang="zh-TW" sz="1100" b="0" dirty="0" smtClean="0">
              <a:solidFill>
                <a:schemeClr val="tx1"/>
              </a:solidFill>
              <a:latin typeface="微軟正黑體" panose="020B0604030504040204" pitchFamily="34" charset="-120"/>
              <a:ea typeface="微軟正黑體" panose="020B0604030504040204" pitchFamily="34" charset="-120"/>
            </a:rPr>
            <a:t>)</a:t>
          </a:r>
          <a:r>
            <a:rPr lang="zh-TW" altLang="en-US" sz="1100" b="0" dirty="0" smtClean="0">
              <a:solidFill>
                <a:schemeClr val="tx1"/>
              </a:solidFill>
              <a:latin typeface="微軟正黑體" panose="020B0604030504040204" pitchFamily="34" charset="-120"/>
              <a:ea typeface="微軟正黑體" panose="020B0604030504040204" pitchFamily="34" charset="-120"/>
            </a:rPr>
            <a:t>香港</a:t>
          </a:r>
          <a:r>
            <a:rPr lang="zh-TW" altLang="en-US" sz="1100" b="0" dirty="0">
              <a:solidFill>
                <a:schemeClr val="tx1"/>
              </a:solidFill>
              <a:latin typeface="微軟正黑體" panose="020B0604030504040204" pitchFamily="34" charset="-120"/>
              <a:ea typeface="微軟正黑體" panose="020B0604030504040204" pitchFamily="34" charset="-120"/>
            </a:rPr>
            <a:t>復康會在深圳營辦的香港賽馬會深圳復康會頤康院</a:t>
          </a:r>
        </a:p>
        <a:p>
          <a:pPr algn="l"/>
          <a:r>
            <a:rPr lang="en-US" altLang="zh-TW" sz="1100" b="0" dirty="0">
              <a:solidFill>
                <a:schemeClr val="tx1"/>
              </a:solidFill>
              <a:latin typeface="微軟正黑體" panose="020B0604030504040204" pitchFamily="34" charset="-120"/>
              <a:ea typeface="微軟正黑體" panose="020B0604030504040204" pitchFamily="34" charset="-120"/>
            </a:rPr>
            <a:t>(2)</a:t>
          </a:r>
          <a:r>
            <a:rPr lang="zh-TW" altLang="en-US" sz="1100" b="0" dirty="0">
              <a:solidFill>
                <a:schemeClr val="tx1"/>
              </a:solidFill>
              <a:latin typeface="微軟正黑體" panose="020B0604030504040204" pitchFamily="34" charset="-120"/>
              <a:ea typeface="微軟正黑體" panose="020B0604030504040204" pitchFamily="34" charset="-120"/>
            </a:rPr>
            <a:t>伸手助人協會在肇慶營辦的香港賽馬會伸手助人肇慶護老頤養</a:t>
          </a:r>
          <a:r>
            <a:rPr lang="zh-TW" altLang="en-US" sz="1100" b="0" dirty="0" smtClean="0">
              <a:solidFill>
                <a:schemeClr val="tx1"/>
              </a:solidFill>
              <a:latin typeface="微軟正黑體" panose="020B0604030504040204" pitchFamily="34" charset="-120"/>
              <a:ea typeface="微軟正黑體" panose="020B0604030504040204" pitchFamily="34" charset="-120"/>
            </a:rPr>
            <a:t>院</a:t>
          </a:r>
          <a:endParaRPr lang="en-US" altLang="zh-TW" sz="1100" b="0" dirty="0" smtClean="0">
            <a:solidFill>
              <a:schemeClr val="tx1"/>
            </a:solidFill>
            <a:latin typeface="微軟正黑體" panose="020B0604030504040204" pitchFamily="34" charset="-120"/>
            <a:ea typeface="微軟正黑體" panose="020B0604030504040204" pitchFamily="34" charset="-120"/>
          </a:endParaRPr>
        </a:p>
        <a:p>
          <a:pPr algn="l"/>
          <a: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There are two Hong Kong NGOs joined the Pilot Residential Care Services Scheme of </a:t>
          </a:r>
          <a:r>
            <a:rPr lang="en-US" altLang="zh-TW" sz="1100" b="0" dirty="0" err="1"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GuangDong</a:t>
          </a:r>
          <a:r>
            <a:rPr lang="en-US" altLang="zh-TW" sz="11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since 2014:</a:t>
          </a:r>
        </a:p>
        <a:p>
          <a:pPr algn="l"/>
          <a:r>
            <a:rPr lang="en-US" altLang="zh-HK" sz="1100" b="0" dirty="0" smtClean="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rPr>
            <a:t>HKJC Shenzhen Society for Rehabilitation Yee Hong Heights; and</a:t>
          </a:r>
        </a:p>
        <a:p>
          <a:pPr algn="l"/>
          <a:r>
            <a:rPr lang="en-US" sz="1100" b="0" i="0" dirty="0" smtClean="0">
              <a:solidFill>
                <a:schemeClr val="tx1"/>
              </a:solidFill>
              <a:latin typeface="微軟正黑體" panose="020B0604030504040204" pitchFamily="34" charset="-120"/>
              <a:ea typeface="微軟正黑體" panose="020B0604030504040204" pitchFamily="34" charset="-120"/>
            </a:rPr>
            <a:t>The Hong Kong Jockey Club Helping Hand</a:t>
          </a:r>
          <a:br>
            <a:rPr lang="en-US" sz="1100" b="0" i="0" dirty="0" smtClean="0">
              <a:solidFill>
                <a:schemeClr val="tx1"/>
              </a:solidFill>
              <a:latin typeface="微軟正黑體" panose="020B0604030504040204" pitchFamily="34" charset="-120"/>
              <a:ea typeface="微軟正黑體" panose="020B0604030504040204" pitchFamily="34" charset="-120"/>
            </a:rPr>
          </a:br>
          <a:r>
            <a:rPr lang="en-US" sz="1100" b="0" i="0" dirty="0" err="1" smtClean="0">
              <a:solidFill>
                <a:schemeClr val="tx1"/>
              </a:solidFill>
              <a:latin typeface="微軟正黑體" panose="020B0604030504040204" pitchFamily="34" charset="-120"/>
              <a:ea typeface="微軟正黑體" panose="020B0604030504040204" pitchFamily="34" charset="-120"/>
            </a:rPr>
            <a:t>Zhaoqing</a:t>
          </a:r>
          <a:r>
            <a:rPr lang="en-US" sz="1100" b="0" i="0" dirty="0" smtClean="0">
              <a:solidFill>
                <a:schemeClr val="tx1"/>
              </a:solidFill>
              <a:latin typeface="微軟正黑體" panose="020B0604030504040204" pitchFamily="34" charset="-120"/>
              <a:ea typeface="微軟正黑體" panose="020B0604030504040204" pitchFamily="34" charset="-120"/>
            </a:rPr>
            <a:t> Home for the Elderly</a:t>
          </a:r>
          <a:endParaRPr lang="en-US" altLang="zh-HK" sz="1100" b="0" dirty="0" smtClean="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p>
          <a:pPr algn="l"/>
          <a:endParaRPr lang="en-US" altLang="zh-TW" sz="11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endParaRPr lang="en-US" altLang="zh-TW" sz="11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endParaRPr lang="en-US" altLang="zh-TW" sz="11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endParaRPr lang="en-US" altLang="zh-TW" sz="11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51FA50E0-F96E-45DB-B384-D5F696AD95AE}" type="parTrans" cxnId="{72FDFF18-6E80-486C-9D5A-158B6D1DD15D}">
      <dgm:prSet/>
      <dgm:spPr/>
      <dgm:t>
        <a:bodyPr/>
        <a:lstStyle/>
        <a:p>
          <a:endParaRPr lang="zh-HK" altLang="en-US"/>
        </a:p>
      </dgm:t>
    </dgm:pt>
    <dgm:pt modelId="{19A80E4A-1AD2-4D63-A86A-7764FCD9CF8A}" type="sibTrans" cxnId="{72FDFF18-6E80-486C-9D5A-158B6D1DD15D}">
      <dgm:prSet/>
      <dgm:spPr/>
      <dgm:t>
        <a:bodyPr/>
        <a:lstStyle/>
        <a:p>
          <a:endParaRPr lang="zh-HK" altLang="en-US"/>
        </a:p>
      </dgm:t>
    </dgm:pt>
    <dgm:pt modelId="{4F269B8B-CB1A-4F94-BEDD-271F8564A71C}" type="pres">
      <dgm:prSet presAssocID="{D8081701-38DD-49D7-B60A-399BB55CD969}" presName="Name0" presStyleCnt="0">
        <dgm:presLayoutVars>
          <dgm:dir/>
          <dgm:resizeHandles val="exact"/>
        </dgm:presLayoutVars>
      </dgm:prSet>
      <dgm:spPr/>
    </dgm:pt>
    <dgm:pt modelId="{D70A0149-575A-47E2-8707-2443559D5017}" type="pres">
      <dgm:prSet presAssocID="{D8081701-38DD-49D7-B60A-399BB55CD969}" presName="bkgdShp" presStyleLbl="alignAccFollowNode1" presStyleIdx="0" presStyleCnt="1" custLinFactNeighborX="1084" custLinFactNeighborY="-32"/>
      <dgm:spPr>
        <a:solidFill>
          <a:schemeClr val="accent3">
            <a:lumMod val="95000"/>
            <a:alpha val="90000"/>
          </a:schemeClr>
        </a:solidFill>
        <a:ln>
          <a:noFill/>
        </a:ln>
      </dgm:spPr>
    </dgm:pt>
    <dgm:pt modelId="{5F70E4ED-6111-4500-995B-F9E6F7D88ACD}" type="pres">
      <dgm:prSet presAssocID="{D8081701-38DD-49D7-B60A-399BB55CD969}" presName="linComp" presStyleCnt="0"/>
      <dgm:spPr/>
    </dgm:pt>
    <dgm:pt modelId="{7118CF89-1CDD-45CC-B373-70CC9A142BC3}" type="pres">
      <dgm:prSet presAssocID="{CD388545-644E-43B8-853E-95C1B57003CA}" presName="compNode" presStyleCnt="0"/>
      <dgm:spPr/>
    </dgm:pt>
    <dgm:pt modelId="{A5281A11-9E63-4649-91D3-B4B7BBF6F8BD}" type="pres">
      <dgm:prSet presAssocID="{CD388545-644E-43B8-853E-95C1B57003CA}" presName="node" presStyleLbl="node1" presStyleIdx="0" presStyleCnt="2" custScaleX="58401" custScaleY="99686" custLinFactNeighborX="-501" custLinFactNeighborY="2639">
        <dgm:presLayoutVars>
          <dgm:bulletEnabled val="1"/>
        </dgm:presLayoutVars>
      </dgm:prSet>
      <dgm:spPr/>
      <dgm:t>
        <a:bodyPr/>
        <a:lstStyle/>
        <a:p>
          <a:endParaRPr lang="zh-TW" altLang="en-US"/>
        </a:p>
      </dgm:t>
    </dgm:pt>
    <dgm:pt modelId="{A07A69DD-D953-4665-8822-F9B874D38AA6}" type="pres">
      <dgm:prSet presAssocID="{CD388545-644E-43B8-853E-95C1B57003CA}" presName="invisiNode" presStyleLbl="node1" presStyleIdx="0" presStyleCnt="2"/>
      <dgm:spPr/>
    </dgm:pt>
    <dgm:pt modelId="{A97DABA6-127C-4D90-AE38-637D57FD6FC3}" type="pres">
      <dgm:prSet presAssocID="{CD388545-644E-43B8-853E-95C1B57003CA}" presName="imagNode" presStyleLbl="fgImgPlace1" presStyleIdx="0" presStyleCnt="2" custScaleX="62137" custScaleY="123388" custLinFactNeighborX="-2307" custLinFactNeighborY="1202"/>
      <dgm:spPr>
        <a:blipFill rotWithShape="1">
          <a:blip xmlns:r="http://schemas.openxmlformats.org/officeDocument/2006/relationships" r:embed="rId1"/>
          <a:stretch>
            <a:fillRect/>
          </a:stretch>
        </a:blipFill>
      </dgm:spPr>
    </dgm:pt>
    <dgm:pt modelId="{72CFFEF5-4616-4010-8A32-3662C63E6483}" type="pres">
      <dgm:prSet presAssocID="{6DC65CAB-E36B-4BA5-A0A9-459FCE1511DB}" presName="sibTrans" presStyleLbl="sibTrans2D1" presStyleIdx="0" presStyleCnt="0"/>
      <dgm:spPr/>
      <dgm:t>
        <a:bodyPr/>
        <a:lstStyle/>
        <a:p>
          <a:endParaRPr lang="zh-TW" altLang="en-US"/>
        </a:p>
      </dgm:t>
    </dgm:pt>
    <dgm:pt modelId="{69EC2F6F-3B4E-4AA0-9A1D-2EB4C4E67C79}" type="pres">
      <dgm:prSet presAssocID="{2978D002-E8A1-4C3C-B9A2-4C3188BBEBAD}" presName="compNode" presStyleCnt="0"/>
      <dgm:spPr/>
    </dgm:pt>
    <dgm:pt modelId="{15F5E0F5-F3E2-43E7-976C-7A96CFF9E84B}" type="pres">
      <dgm:prSet presAssocID="{2978D002-E8A1-4C3C-B9A2-4C3188BBEBAD}" presName="node" presStyleLbl="node1" presStyleIdx="1" presStyleCnt="2" custScaleX="110365" custScaleY="126999" custLinFactNeighborX="21170" custLinFactNeighborY="1266">
        <dgm:presLayoutVars>
          <dgm:bulletEnabled val="1"/>
        </dgm:presLayoutVars>
      </dgm:prSet>
      <dgm:spPr/>
      <dgm:t>
        <a:bodyPr/>
        <a:lstStyle/>
        <a:p>
          <a:endParaRPr lang="zh-TW" altLang="en-US"/>
        </a:p>
      </dgm:t>
    </dgm:pt>
    <dgm:pt modelId="{D3E7BB3B-1F4F-4BF1-ACDF-ACE0D7558092}" type="pres">
      <dgm:prSet presAssocID="{2978D002-E8A1-4C3C-B9A2-4C3188BBEBAD}" presName="invisiNode" presStyleLbl="node1" presStyleIdx="1" presStyleCnt="2"/>
      <dgm:spPr/>
    </dgm:pt>
    <dgm:pt modelId="{55AA882D-9A86-4CC9-9C0A-3F72B61B5D22}" type="pres">
      <dgm:prSet presAssocID="{2978D002-E8A1-4C3C-B9A2-4C3188BBEBAD}" presName="imagNode" presStyleLbl="fgImgPlace1" presStyleIdx="1" presStyleCnt="2"/>
      <dgm:spPr>
        <a:noFill/>
      </dgm:spPr>
    </dgm:pt>
  </dgm:ptLst>
  <dgm:cxnLst>
    <dgm:cxn modelId="{A37DD481-E024-4CC6-A3DE-4D75ACBBE00F}" type="presOf" srcId="{D8081701-38DD-49D7-B60A-399BB55CD969}" destId="{4F269B8B-CB1A-4F94-BEDD-271F8564A71C}" srcOrd="0" destOrd="0" presId="urn:microsoft.com/office/officeart/2005/8/layout/pList2"/>
    <dgm:cxn modelId="{520B2A2A-BF1E-4999-BFF5-4138F792D4A2}" type="presOf" srcId="{2978D002-E8A1-4C3C-B9A2-4C3188BBEBAD}" destId="{15F5E0F5-F3E2-43E7-976C-7A96CFF9E84B}" srcOrd="0" destOrd="0" presId="urn:microsoft.com/office/officeart/2005/8/layout/pList2"/>
    <dgm:cxn modelId="{40EE83A1-CC81-4F65-AB93-69B56DEADBC1}" type="presOf" srcId="{CD388545-644E-43B8-853E-95C1B57003CA}" destId="{A5281A11-9E63-4649-91D3-B4B7BBF6F8BD}" srcOrd="0" destOrd="0" presId="urn:microsoft.com/office/officeart/2005/8/layout/pList2"/>
    <dgm:cxn modelId="{B63F3586-7BA1-4D2A-B2FC-1C91A998AB1C}" srcId="{D8081701-38DD-49D7-B60A-399BB55CD969}" destId="{CD388545-644E-43B8-853E-95C1B57003CA}" srcOrd="0" destOrd="0" parTransId="{DF8F78D4-AAC3-4901-B18F-F8C6A57AF1D7}" sibTransId="{6DC65CAB-E36B-4BA5-A0A9-459FCE1511DB}"/>
    <dgm:cxn modelId="{72FDFF18-6E80-486C-9D5A-158B6D1DD15D}" srcId="{D8081701-38DD-49D7-B60A-399BB55CD969}" destId="{2978D002-E8A1-4C3C-B9A2-4C3188BBEBAD}" srcOrd="1" destOrd="0" parTransId="{51FA50E0-F96E-45DB-B384-D5F696AD95AE}" sibTransId="{19A80E4A-1AD2-4D63-A86A-7764FCD9CF8A}"/>
    <dgm:cxn modelId="{91C002A4-37E1-4E15-851B-65A686F4DCD0}" type="presOf" srcId="{6DC65CAB-E36B-4BA5-A0A9-459FCE1511DB}" destId="{72CFFEF5-4616-4010-8A32-3662C63E6483}" srcOrd="0" destOrd="0" presId="urn:microsoft.com/office/officeart/2005/8/layout/pList2"/>
    <dgm:cxn modelId="{3AE6B529-022C-41A3-87A1-9E82E51D302B}" type="presParOf" srcId="{4F269B8B-CB1A-4F94-BEDD-271F8564A71C}" destId="{D70A0149-575A-47E2-8707-2443559D5017}" srcOrd="0" destOrd="0" presId="urn:microsoft.com/office/officeart/2005/8/layout/pList2"/>
    <dgm:cxn modelId="{8A570D19-1C61-4423-9DA6-9F29EA81B01A}" type="presParOf" srcId="{4F269B8B-CB1A-4F94-BEDD-271F8564A71C}" destId="{5F70E4ED-6111-4500-995B-F9E6F7D88ACD}" srcOrd="1" destOrd="0" presId="urn:microsoft.com/office/officeart/2005/8/layout/pList2"/>
    <dgm:cxn modelId="{835DE4F5-36C9-4773-B9A9-F3A4AE160C39}" type="presParOf" srcId="{5F70E4ED-6111-4500-995B-F9E6F7D88ACD}" destId="{7118CF89-1CDD-45CC-B373-70CC9A142BC3}" srcOrd="0" destOrd="0" presId="urn:microsoft.com/office/officeart/2005/8/layout/pList2"/>
    <dgm:cxn modelId="{1291EB1E-DA19-45BF-95F9-76932130FC52}" type="presParOf" srcId="{7118CF89-1CDD-45CC-B373-70CC9A142BC3}" destId="{A5281A11-9E63-4649-91D3-B4B7BBF6F8BD}" srcOrd="0" destOrd="0" presId="urn:microsoft.com/office/officeart/2005/8/layout/pList2"/>
    <dgm:cxn modelId="{DA7212E8-8EE8-4C4E-BDAF-06C0F136812E}" type="presParOf" srcId="{7118CF89-1CDD-45CC-B373-70CC9A142BC3}" destId="{A07A69DD-D953-4665-8822-F9B874D38AA6}" srcOrd="1" destOrd="0" presId="urn:microsoft.com/office/officeart/2005/8/layout/pList2"/>
    <dgm:cxn modelId="{57BA0887-957D-489A-B528-7B2FEDA6E0B0}" type="presParOf" srcId="{7118CF89-1CDD-45CC-B373-70CC9A142BC3}" destId="{A97DABA6-127C-4D90-AE38-637D57FD6FC3}" srcOrd="2" destOrd="0" presId="urn:microsoft.com/office/officeart/2005/8/layout/pList2"/>
    <dgm:cxn modelId="{35EE6BE1-DAD7-4E96-B21C-D831EA4F13B3}" type="presParOf" srcId="{5F70E4ED-6111-4500-995B-F9E6F7D88ACD}" destId="{72CFFEF5-4616-4010-8A32-3662C63E6483}" srcOrd="1" destOrd="0" presId="urn:microsoft.com/office/officeart/2005/8/layout/pList2"/>
    <dgm:cxn modelId="{123FC304-181B-4300-A679-AF633E9F5726}" type="presParOf" srcId="{5F70E4ED-6111-4500-995B-F9E6F7D88ACD}" destId="{69EC2F6F-3B4E-4AA0-9A1D-2EB4C4E67C79}" srcOrd="2" destOrd="0" presId="urn:microsoft.com/office/officeart/2005/8/layout/pList2"/>
    <dgm:cxn modelId="{4382EFC1-C348-44FC-A1B0-C5C4FEAF4E78}" type="presParOf" srcId="{69EC2F6F-3B4E-4AA0-9A1D-2EB4C4E67C79}" destId="{15F5E0F5-F3E2-43E7-976C-7A96CFF9E84B}" srcOrd="0" destOrd="0" presId="urn:microsoft.com/office/officeart/2005/8/layout/pList2"/>
    <dgm:cxn modelId="{1CDF3372-C915-4E3A-BC39-C1AC7C63B244}" type="presParOf" srcId="{69EC2F6F-3B4E-4AA0-9A1D-2EB4C4E67C79}" destId="{D3E7BB3B-1F4F-4BF1-ACDF-ACE0D7558092}" srcOrd="1" destOrd="0" presId="urn:microsoft.com/office/officeart/2005/8/layout/pList2"/>
    <dgm:cxn modelId="{72F51DBF-08BB-4A2B-9A28-791B3CC384D4}" type="presParOf" srcId="{69EC2F6F-3B4E-4AA0-9A1D-2EB4C4E67C79}" destId="{55AA882D-9A86-4CC9-9C0A-3F72B61B5D2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081701-38DD-49D7-B60A-399BB55CD969}" type="doc">
      <dgm:prSet loTypeId="urn:microsoft.com/office/officeart/2005/8/layout/pList2" loCatId="list" qsTypeId="urn:microsoft.com/office/officeart/2005/8/quickstyle/simple1" qsCatId="simple" csTypeId="urn:microsoft.com/office/officeart/2005/8/colors/accent1_2" csCatId="accent1" phldr="1"/>
      <dgm:spPr/>
    </dgm:pt>
    <dgm:pt modelId="{7736E86E-3A49-4EFC-8FB5-30E2E30E57B4}">
      <dgm:prSet custT="1"/>
      <dgm:spPr>
        <a:solidFill>
          <a:srgbClr val="FFCCCC"/>
        </a:solidFill>
      </dgm:spPr>
      <dgm:t>
        <a:bodyPr/>
        <a:lstStyle/>
        <a:p>
          <a:pPr algn="ctr"/>
          <a:r>
            <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2015</a:t>
          </a:r>
          <a:r>
            <a:rPr lang="zh-TW" altLang="en-US"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「長者醫療券香港大學深圳醫院試點計劃」</a:t>
          </a:r>
          <a:r>
            <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p>
        <a:p>
          <a:pPr algn="l"/>
          <a:r>
            <a:rPr lang="zh-TW" altLang="en-US"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每名合資格長者每年可獲發的醫療券金額為港幣</a:t>
          </a:r>
          <a:r>
            <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en-US"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元，每年未用完的醫療券金額可累積至其後年份使用，累積上限為港幣</a:t>
          </a:r>
          <a:r>
            <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5,000</a:t>
          </a:r>
          <a:r>
            <a:rPr lang="zh-TW" altLang="en-US" sz="10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en-US" altLang="zh-TW" sz="1000" b="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a:r>
            <a:rPr lang="en-US" sz="1000" b="0" i="0" dirty="0" smtClean="0">
              <a:solidFill>
                <a:schemeClr val="tx1"/>
              </a:solidFill>
              <a:latin typeface="微軟正黑體" panose="020B0604030504040204" pitchFamily="34" charset="-120"/>
              <a:ea typeface="微軟正黑體" panose="020B0604030504040204" pitchFamily="34" charset="-120"/>
            </a:rPr>
            <a:t>The Elderly Health Care Voucher Scheme of the Government of the Hong Kong – can be pilot to use at the University of Hong Kong - Shenzhen Hospital </a:t>
          </a:r>
        </a:p>
        <a:p>
          <a:pPr algn="l"/>
          <a:r>
            <a:rPr lang="en-US" sz="1000" b="0" i="0" dirty="0" smtClean="0">
              <a:solidFill>
                <a:schemeClr val="tx1"/>
              </a:solidFill>
              <a:latin typeface="微軟正黑體" panose="020B0604030504040204" pitchFamily="34" charset="-120"/>
              <a:ea typeface="微軟正黑體" panose="020B0604030504040204" pitchFamily="34" charset="-120"/>
            </a:rPr>
            <a:t>At present, the annual voucher amount per eligible elder is HK$2,000. The unspent voucher amount can be carried forward and accumulated for use in subsequent years, subject to a ceiling of HK$5,000.</a:t>
          </a:r>
          <a:endParaRPr lang="en-US" altLang="zh-TW" sz="1000" b="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2A7AA4F2-59C3-48CB-AB5E-85C4F42A4B2C}" type="sibTrans" cxnId="{81D2461B-3CB5-41E5-9720-AF91109829F5}">
      <dgm:prSet/>
      <dgm:spPr/>
      <dgm:t>
        <a:bodyPr/>
        <a:lstStyle/>
        <a:p>
          <a:endParaRPr lang="zh-HK" altLang="en-US"/>
        </a:p>
      </dgm:t>
    </dgm:pt>
    <dgm:pt modelId="{429FA34E-A220-4C98-B16D-D597A5D13CE3}" type="parTrans" cxnId="{81D2461B-3CB5-41E5-9720-AF91109829F5}">
      <dgm:prSet/>
      <dgm:spPr/>
      <dgm:t>
        <a:bodyPr/>
        <a:lstStyle/>
        <a:p>
          <a:endParaRPr lang="zh-HK" altLang="en-US"/>
        </a:p>
      </dgm:t>
    </dgm:pt>
    <dgm:pt modelId="{4F269B8B-CB1A-4F94-BEDD-271F8564A71C}" type="pres">
      <dgm:prSet presAssocID="{D8081701-38DD-49D7-B60A-399BB55CD969}" presName="Name0" presStyleCnt="0">
        <dgm:presLayoutVars>
          <dgm:dir/>
          <dgm:resizeHandles val="exact"/>
        </dgm:presLayoutVars>
      </dgm:prSet>
      <dgm:spPr/>
    </dgm:pt>
    <dgm:pt modelId="{D70A0149-575A-47E2-8707-2443559D5017}" type="pres">
      <dgm:prSet presAssocID="{D8081701-38DD-49D7-B60A-399BB55CD969}" presName="bkgdShp" presStyleLbl="alignAccFollowNode1" presStyleIdx="0" presStyleCnt="1"/>
      <dgm:spPr>
        <a:solidFill>
          <a:schemeClr val="accent3">
            <a:lumMod val="95000"/>
            <a:alpha val="90000"/>
          </a:schemeClr>
        </a:solidFill>
        <a:ln>
          <a:noFill/>
        </a:ln>
      </dgm:spPr>
    </dgm:pt>
    <dgm:pt modelId="{5F70E4ED-6111-4500-995B-F9E6F7D88ACD}" type="pres">
      <dgm:prSet presAssocID="{D8081701-38DD-49D7-B60A-399BB55CD969}" presName="linComp" presStyleCnt="0"/>
      <dgm:spPr/>
    </dgm:pt>
    <dgm:pt modelId="{C9ED5B37-855F-44EE-B5F8-6F1737E89F92}" type="pres">
      <dgm:prSet presAssocID="{7736E86E-3A49-4EFC-8FB5-30E2E30E57B4}" presName="compNode" presStyleCnt="0"/>
      <dgm:spPr/>
    </dgm:pt>
    <dgm:pt modelId="{102F03FC-BF49-42E2-A0FE-39C28D5C0F3D}" type="pres">
      <dgm:prSet presAssocID="{7736E86E-3A49-4EFC-8FB5-30E2E30E57B4}" presName="node" presStyleLbl="node1" presStyleIdx="0" presStyleCnt="1" custScaleX="111120" custScaleY="99121" custLinFactNeighborX="1085" custLinFactNeighborY="-13156">
        <dgm:presLayoutVars>
          <dgm:bulletEnabled val="1"/>
        </dgm:presLayoutVars>
      </dgm:prSet>
      <dgm:spPr/>
      <dgm:t>
        <a:bodyPr/>
        <a:lstStyle/>
        <a:p>
          <a:endParaRPr lang="zh-TW" altLang="en-US"/>
        </a:p>
      </dgm:t>
    </dgm:pt>
    <dgm:pt modelId="{A76F5C09-161A-4719-80C7-DB7DDFC23130}" type="pres">
      <dgm:prSet presAssocID="{7736E86E-3A49-4EFC-8FB5-30E2E30E57B4}" presName="invisiNode" presStyleLbl="node1" presStyleIdx="0" presStyleCnt="1"/>
      <dgm:spPr/>
    </dgm:pt>
    <dgm:pt modelId="{CB46D46B-D99C-4FF3-9879-9C3985D4AD7A}" type="pres">
      <dgm:prSet presAssocID="{7736E86E-3A49-4EFC-8FB5-30E2E30E57B4}" presName="imagNode" presStyleLbl="fgImgPlace1" presStyleIdx="0" presStyleCnt="1" custScaleX="94632" custScaleY="112463" custLinFactNeighborX="-6" custLinFactNeighborY="-12905"/>
      <dgm:spPr>
        <a:blipFill rotWithShape="1">
          <a:blip xmlns:r="http://schemas.openxmlformats.org/officeDocument/2006/relationships" r:embed="rId1"/>
          <a:stretch>
            <a:fillRect/>
          </a:stretch>
        </a:blipFill>
      </dgm:spPr>
    </dgm:pt>
  </dgm:ptLst>
  <dgm:cxnLst>
    <dgm:cxn modelId="{A37DD481-E024-4CC6-A3DE-4D75ACBBE00F}" type="presOf" srcId="{D8081701-38DD-49D7-B60A-399BB55CD969}" destId="{4F269B8B-CB1A-4F94-BEDD-271F8564A71C}" srcOrd="0" destOrd="0" presId="urn:microsoft.com/office/officeart/2005/8/layout/pList2"/>
    <dgm:cxn modelId="{381BF326-E467-4F02-BCC6-32AF1F582018}" type="presOf" srcId="{7736E86E-3A49-4EFC-8FB5-30E2E30E57B4}" destId="{102F03FC-BF49-42E2-A0FE-39C28D5C0F3D}" srcOrd="0" destOrd="0" presId="urn:microsoft.com/office/officeart/2005/8/layout/pList2"/>
    <dgm:cxn modelId="{81D2461B-3CB5-41E5-9720-AF91109829F5}" srcId="{D8081701-38DD-49D7-B60A-399BB55CD969}" destId="{7736E86E-3A49-4EFC-8FB5-30E2E30E57B4}" srcOrd="0" destOrd="0" parTransId="{429FA34E-A220-4C98-B16D-D597A5D13CE3}" sibTransId="{2A7AA4F2-59C3-48CB-AB5E-85C4F42A4B2C}"/>
    <dgm:cxn modelId="{3AE6B529-022C-41A3-87A1-9E82E51D302B}" type="presParOf" srcId="{4F269B8B-CB1A-4F94-BEDD-271F8564A71C}" destId="{D70A0149-575A-47E2-8707-2443559D5017}" srcOrd="0" destOrd="0" presId="urn:microsoft.com/office/officeart/2005/8/layout/pList2"/>
    <dgm:cxn modelId="{8A570D19-1C61-4423-9DA6-9F29EA81B01A}" type="presParOf" srcId="{4F269B8B-CB1A-4F94-BEDD-271F8564A71C}" destId="{5F70E4ED-6111-4500-995B-F9E6F7D88ACD}" srcOrd="1" destOrd="0" presId="urn:microsoft.com/office/officeart/2005/8/layout/pList2"/>
    <dgm:cxn modelId="{2BEA109D-303B-4BDC-93A7-A34A3E586171}" type="presParOf" srcId="{5F70E4ED-6111-4500-995B-F9E6F7D88ACD}" destId="{C9ED5B37-855F-44EE-B5F8-6F1737E89F92}" srcOrd="0" destOrd="0" presId="urn:microsoft.com/office/officeart/2005/8/layout/pList2"/>
    <dgm:cxn modelId="{F83EBC03-1351-40F5-8633-F671001B0EF5}" type="presParOf" srcId="{C9ED5B37-855F-44EE-B5F8-6F1737E89F92}" destId="{102F03FC-BF49-42E2-A0FE-39C28D5C0F3D}" srcOrd="0" destOrd="0" presId="urn:microsoft.com/office/officeart/2005/8/layout/pList2"/>
    <dgm:cxn modelId="{C703D7BC-BC9B-484B-BA63-79A995BB56E7}" type="presParOf" srcId="{C9ED5B37-855F-44EE-B5F8-6F1737E89F92}" destId="{A76F5C09-161A-4719-80C7-DB7DDFC23130}" srcOrd="1" destOrd="0" presId="urn:microsoft.com/office/officeart/2005/8/layout/pList2"/>
    <dgm:cxn modelId="{CB85E196-CEA7-459C-9E3D-0FA131F881BC}" type="presParOf" srcId="{C9ED5B37-855F-44EE-B5F8-6F1737E89F92}" destId="{CB46D46B-D99C-4FF3-9879-9C3985D4AD7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FAB7-3BD1-4E48-8662-3A082ED93FD5}">
      <dsp:nvSpPr>
        <dsp:cNvPr id="0" name=""/>
        <dsp:cNvSpPr/>
      </dsp:nvSpPr>
      <dsp:spPr>
        <a:xfrm>
          <a:off x="0" y="917008"/>
          <a:ext cx="8478216" cy="352800"/>
        </a:xfrm>
        <a:prstGeom prst="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856C6FD-C7AF-4AA9-8DA6-F10AE325525D}">
      <dsp:nvSpPr>
        <dsp:cNvPr id="0" name=""/>
        <dsp:cNvSpPr/>
      </dsp:nvSpPr>
      <dsp:spPr>
        <a:xfrm>
          <a:off x="485326" y="799393"/>
          <a:ext cx="5934751" cy="33813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319" tIns="0" rIns="224319" bIns="0" numCol="1" spcCol="1270" anchor="ctr" anchorCtr="0">
          <a:noAutofit/>
        </a:bodyPr>
        <a:lstStyle/>
        <a:p>
          <a:pPr lvl="0" algn="l" defTabSz="622300">
            <a:lnSpc>
              <a:spcPct val="90000"/>
            </a:lnSpc>
            <a:spcBef>
              <a:spcPct val="0"/>
            </a:spcBef>
            <a:spcAft>
              <a:spcPct val="35000"/>
            </a:spcAft>
          </a:pPr>
          <a:endParaRPr lang="en-US" altLang="zh-TW" sz="1400" b="1" kern="1200" dirty="0" smtClean="0">
            <a:solidFill>
              <a:sysClr val="window" lastClr="FFFFFF"/>
            </a:solidFill>
            <a:latin typeface="Calibri" panose="020F0502020204030204"/>
            <a:ea typeface="新細明體" panose="02020500000000000000" pitchFamily="18" charset="-120"/>
            <a:cs typeface="+mn-cs"/>
          </a:endParaRPr>
        </a:p>
        <a:p>
          <a:pPr lvl="0" algn="l" defTabSz="622300">
            <a:lnSpc>
              <a:spcPct val="90000"/>
            </a:lnSpc>
            <a:spcBef>
              <a:spcPct val="0"/>
            </a:spcBef>
            <a:spcAft>
              <a:spcPct val="35000"/>
            </a:spcAft>
          </a:pPr>
          <a:r>
            <a:rPr lang="en-US" altLang="zh-TW" sz="1400" b="1" kern="1200" dirty="0" smtClean="0">
              <a:solidFill>
                <a:sysClr val="window" lastClr="FFFFFF"/>
              </a:solidFill>
              <a:latin typeface="微軟正黑體" panose="020B0604030504040204" pitchFamily="34" charset="-120"/>
              <a:ea typeface="微軟正黑體" panose="020B0604030504040204" pitchFamily="34" charset="-120"/>
              <a:cs typeface="+mn-cs"/>
            </a:rPr>
            <a:t>1</a:t>
          </a:r>
          <a:r>
            <a:rPr lang="zh-TW" altLang="en-US" sz="1400" b="1" kern="1200" dirty="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1400" b="1" kern="1200" dirty="0">
              <a:latin typeface="微軟正黑體" panose="020B0604030504040204" pitchFamily="34" charset="-120"/>
              <a:ea typeface="微軟正黑體" panose="020B0604030504040204" pitchFamily="34" charset="-120"/>
            </a:rPr>
            <a:t>跨境養老</a:t>
          </a:r>
          <a:r>
            <a:rPr lang="zh-TW" altLang="en-US" sz="1400" b="1" kern="1200" dirty="0" smtClean="0">
              <a:latin typeface="微軟正黑體" panose="020B0604030504040204" pitchFamily="34" charset="-120"/>
              <a:ea typeface="微軟正黑體" panose="020B0604030504040204" pitchFamily="34" charset="-120"/>
            </a:rPr>
            <a:t>經驗      </a:t>
          </a:r>
          <a:r>
            <a:rPr lang="en-US" altLang="zh-TW" sz="1400" b="1" kern="1200" dirty="0" smtClean="0">
              <a:latin typeface="微軟正黑體" panose="020B0604030504040204" pitchFamily="34" charset="-120"/>
              <a:ea typeface="微軟正黑體" panose="020B0604030504040204" pitchFamily="34" charset="-120"/>
            </a:rPr>
            <a:t>Cross-border </a:t>
          </a:r>
          <a:r>
            <a:rPr lang="en-US" altLang="zh-TW" sz="1400" b="1" kern="1200" dirty="0">
              <a:latin typeface="微軟正黑體" panose="020B0604030504040204" pitchFamily="34" charset="-120"/>
              <a:ea typeface="微軟正黑體" panose="020B0604030504040204" pitchFamily="34" charset="-120"/>
            </a:rPr>
            <a:t>Elderly Care Experiences</a:t>
          </a:r>
          <a:br>
            <a:rPr lang="en-US" altLang="zh-TW" sz="1400" b="1" kern="1200" dirty="0">
              <a:latin typeface="微軟正黑體" panose="020B0604030504040204" pitchFamily="34" charset="-120"/>
              <a:ea typeface="微軟正黑體" panose="020B0604030504040204" pitchFamily="34" charset="-120"/>
            </a:rPr>
          </a:br>
          <a:endParaRPr lang="zh-TW" altLang="en-US" sz="14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501832" y="815899"/>
        <a:ext cx="5901739" cy="305125"/>
      </dsp:txXfrm>
    </dsp:sp>
    <dsp:sp modelId="{35AFC243-E1F6-4C2B-B604-CBEE0E158669}">
      <dsp:nvSpPr>
        <dsp:cNvPr id="0" name=""/>
        <dsp:cNvSpPr/>
      </dsp:nvSpPr>
      <dsp:spPr>
        <a:xfrm>
          <a:off x="0" y="1552048"/>
          <a:ext cx="8478216" cy="352800"/>
        </a:xfrm>
        <a:prstGeom prst="rect">
          <a:avLst/>
        </a:prstGeom>
        <a:solidFill>
          <a:sysClr val="window" lastClr="FFFFFF">
            <a:alpha val="90000"/>
            <a:hueOff val="0"/>
            <a:satOff val="0"/>
            <a:lumOff val="0"/>
            <a:alphaOff val="0"/>
          </a:sysClr>
        </a:solidFill>
        <a:ln w="12700" cap="flat" cmpd="sng" algn="ctr">
          <a:solidFill>
            <a:srgbClr val="4472C4">
              <a:hueOff val="-1838336"/>
              <a:satOff val="-2557"/>
              <a:lumOff val="-981"/>
              <a:alphaOff val="0"/>
            </a:srgbClr>
          </a:solidFill>
          <a:prstDash val="solid"/>
          <a:miter lim="800000"/>
        </a:ln>
        <a:effectLst/>
      </dsp:spPr>
      <dsp:style>
        <a:lnRef idx="2">
          <a:scrgbClr r="0" g="0" b="0"/>
        </a:lnRef>
        <a:fillRef idx="1">
          <a:scrgbClr r="0" g="0" b="0"/>
        </a:fillRef>
        <a:effectRef idx="0">
          <a:scrgbClr r="0" g="0" b="0"/>
        </a:effectRef>
        <a:fontRef idx="minor"/>
      </dsp:style>
    </dsp:sp>
    <dsp:sp modelId="{70ED78D9-AD1D-4145-99BF-FF5A76A03FF1}">
      <dsp:nvSpPr>
        <dsp:cNvPr id="0" name=""/>
        <dsp:cNvSpPr/>
      </dsp:nvSpPr>
      <dsp:spPr>
        <a:xfrm>
          <a:off x="423910" y="1345408"/>
          <a:ext cx="5934751" cy="413280"/>
        </a:xfrm>
        <a:prstGeom prst="roundRect">
          <a:avLst/>
        </a:prstGeom>
        <a:solidFill>
          <a:srgbClr val="4472C4">
            <a:hueOff val="-1838336"/>
            <a:satOff val="-2557"/>
            <a:lumOff val="-9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319" tIns="0" rIns="224319" bIns="0" numCol="1" spcCol="1270" anchor="ctr" anchorCtr="0">
          <a:noAutofit/>
        </a:bodyPr>
        <a:lstStyle/>
        <a:p>
          <a:pPr lvl="0" algn="l" defTabSz="622300">
            <a:lnSpc>
              <a:spcPct val="90000"/>
            </a:lnSpc>
            <a:spcBef>
              <a:spcPct val="0"/>
            </a:spcBef>
            <a:spcAft>
              <a:spcPct val="35000"/>
            </a:spcAft>
          </a:pPr>
          <a:r>
            <a:rPr lang="en-US" altLang="zh-TW" sz="1400" b="1" kern="1200" dirty="0">
              <a:latin typeface="微軟正黑體" panose="020B0604030504040204" pitchFamily="34" charset="-120"/>
              <a:ea typeface="微軟正黑體" panose="020B0604030504040204" pitchFamily="34" charset="-120"/>
            </a:rPr>
            <a:t>2</a:t>
          </a:r>
          <a:r>
            <a:rPr lang="zh-TW" altLang="en-US" sz="1400" b="1" kern="1200" dirty="0">
              <a:latin typeface="微軟正黑體" panose="020B0604030504040204" pitchFamily="34" charset="-120"/>
              <a:ea typeface="微軟正黑體" panose="020B0604030504040204" pitchFamily="34" charset="-120"/>
            </a:rPr>
            <a:t>、大灣區發展 </a:t>
          </a:r>
          <a:r>
            <a:rPr lang="zh-TW" altLang="en-US" sz="1400" b="1" kern="1200" dirty="0" smtClean="0">
              <a:latin typeface="微軟正黑體" panose="020B0604030504040204" pitchFamily="34" charset="-120"/>
              <a:ea typeface="微軟正黑體" panose="020B0604030504040204" pitchFamily="34" charset="-120"/>
            </a:rPr>
            <a:t>          </a:t>
          </a:r>
          <a:r>
            <a:rPr lang="en-US" altLang="zh-TW" sz="1400" b="1" kern="1200" dirty="0" smtClean="0">
              <a:latin typeface="微軟正黑體" panose="020B0604030504040204" pitchFamily="34" charset="-120"/>
              <a:ea typeface="微軟正黑體" panose="020B0604030504040204" pitchFamily="34" charset="-120"/>
            </a:rPr>
            <a:t>Development </a:t>
          </a:r>
          <a:r>
            <a:rPr lang="en-US" altLang="zh-TW" sz="1400" b="1" kern="1200" dirty="0">
              <a:latin typeface="微軟正黑體" panose="020B0604030504040204" pitchFamily="34" charset="-120"/>
              <a:ea typeface="微軟正黑體" panose="020B0604030504040204" pitchFamily="34" charset="-120"/>
            </a:rPr>
            <a:t>of Greater Bay Area</a:t>
          </a:r>
          <a:r>
            <a:rPr lang="zh-TW" altLang="en-US" sz="1400" b="1" kern="1200" dirty="0">
              <a:latin typeface="微軟正黑體" panose="020B0604030504040204" pitchFamily="34" charset="-120"/>
              <a:ea typeface="微軟正黑體" panose="020B0604030504040204" pitchFamily="34" charset="-120"/>
            </a:rPr>
            <a:t> </a:t>
          </a:r>
          <a:endParaRPr lang="zh-TW" altLang="en-US" sz="14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44085" y="1365583"/>
        <a:ext cx="5894401" cy="372930"/>
      </dsp:txXfrm>
    </dsp:sp>
    <dsp:sp modelId="{D112C3B9-1A5B-490E-A9D7-0519D943DAC1}">
      <dsp:nvSpPr>
        <dsp:cNvPr id="0" name=""/>
        <dsp:cNvSpPr/>
      </dsp:nvSpPr>
      <dsp:spPr>
        <a:xfrm>
          <a:off x="0" y="2183254"/>
          <a:ext cx="8478216" cy="352800"/>
        </a:xfrm>
        <a:prstGeom prst="rect">
          <a:avLst/>
        </a:prstGeo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sp:spPr>
      <dsp:style>
        <a:lnRef idx="2">
          <a:scrgbClr r="0" g="0" b="0"/>
        </a:lnRef>
        <a:fillRef idx="1">
          <a:scrgbClr r="0" g="0" b="0"/>
        </a:fillRef>
        <a:effectRef idx="0">
          <a:scrgbClr r="0" g="0" b="0"/>
        </a:effectRef>
        <a:fontRef idx="minor"/>
      </dsp:style>
    </dsp:sp>
    <dsp:sp modelId="{B235080D-C9AF-472D-9C3E-E2AEDA3A67C9}">
      <dsp:nvSpPr>
        <dsp:cNvPr id="0" name=""/>
        <dsp:cNvSpPr/>
      </dsp:nvSpPr>
      <dsp:spPr>
        <a:xfrm>
          <a:off x="423910" y="1980448"/>
          <a:ext cx="5934751" cy="413280"/>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319" tIns="0" rIns="224319" bIns="0" numCol="1" spcCol="1270" anchor="ctr" anchorCtr="0">
          <a:noAutofit/>
        </a:bodyPr>
        <a:lstStyle/>
        <a:p>
          <a:pPr lvl="0" algn="l" defTabSz="622300">
            <a:lnSpc>
              <a:spcPct val="90000"/>
            </a:lnSpc>
            <a:spcBef>
              <a:spcPct val="0"/>
            </a:spcBef>
            <a:spcAft>
              <a:spcPct val="35000"/>
            </a:spcAft>
          </a:pPr>
          <a:r>
            <a:rPr lang="en-US" altLang="zh-TW" sz="1400" b="1" kern="1200" dirty="0">
              <a:latin typeface="微軟正黑體" panose="020B0604030504040204" pitchFamily="34" charset="-120"/>
              <a:ea typeface="微軟正黑體" panose="020B0604030504040204" pitchFamily="34" charset="-120"/>
            </a:rPr>
            <a:t>3</a:t>
          </a:r>
          <a:r>
            <a:rPr lang="zh-TW" altLang="en-US" sz="1400" b="1" kern="1200" dirty="0">
              <a:latin typeface="微軟正黑體" panose="020B0604030504040204" pitchFamily="34" charset="-120"/>
              <a:ea typeface="微軟正黑體" panose="020B0604030504040204" pitchFamily="34" charset="-120"/>
            </a:rPr>
            <a:t>、跨境養老的機遇 </a:t>
          </a:r>
          <a:r>
            <a:rPr lang="zh-TW" altLang="en-US" sz="1400" b="1" kern="1200" dirty="0" smtClean="0">
              <a:latin typeface="微軟正黑體" panose="020B0604030504040204" pitchFamily="34" charset="-120"/>
              <a:ea typeface="微軟正黑體" panose="020B0604030504040204" pitchFamily="34" charset="-120"/>
            </a:rPr>
            <a:t>  </a:t>
          </a:r>
          <a:r>
            <a:rPr lang="en-US" altLang="zh-TW" sz="1400" b="1" kern="1200" dirty="0" smtClean="0">
              <a:latin typeface="微軟正黑體" panose="020B0604030504040204" pitchFamily="34" charset="-120"/>
              <a:ea typeface="微軟正黑體" panose="020B0604030504040204" pitchFamily="34" charset="-120"/>
            </a:rPr>
            <a:t>Opportunities </a:t>
          </a:r>
          <a:r>
            <a:rPr lang="en-US" altLang="zh-TW" sz="1400" b="1" kern="1200" dirty="0">
              <a:latin typeface="微軟正黑體" panose="020B0604030504040204" pitchFamily="34" charset="-120"/>
              <a:ea typeface="微軟正黑體" panose="020B0604030504040204" pitchFamily="34" charset="-120"/>
            </a:rPr>
            <a:t>of Cross-border Elderly Care</a:t>
          </a:r>
          <a:endParaRPr lang="en-US" altLang="zh-TW" sz="14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44085" y="2000623"/>
        <a:ext cx="5894401" cy="372930"/>
      </dsp:txXfrm>
    </dsp:sp>
    <dsp:sp modelId="{5718F02F-4BBA-4EE5-8195-6018BE12E535}">
      <dsp:nvSpPr>
        <dsp:cNvPr id="0" name=""/>
        <dsp:cNvSpPr/>
      </dsp:nvSpPr>
      <dsp:spPr>
        <a:xfrm>
          <a:off x="0" y="2822128"/>
          <a:ext cx="8478216" cy="352800"/>
        </a:xfrm>
        <a:prstGeom prst="rect">
          <a:avLst/>
        </a:prstGeom>
        <a:solidFill>
          <a:sysClr val="window" lastClr="FFFFFF">
            <a:alpha val="90000"/>
            <a:hueOff val="0"/>
            <a:satOff val="0"/>
            <a:lumOff val="0"/>
            <a:alphaOff val="0"/>
          </a:sysClr>
        </a:solidFill>
        <a:ln w="12700" cap="flat" cmpd="sng" algn="ctr">
          <a:solidFill>
            <a:srgbClr val="4472C4">
              <a:hueOff val="-5515009"/>
              <a:satOff val="-7671"/>
              <a:lumOff val="-2942"/>
              <a:alphaOff val="0"/>
            </a:srgbClr>
          </a:solidFill>
          <a:prstDash val="solid"/>
          <a:miter lim="800000"/>
        </a:ln>
        <a:effectLst/>
      </dsp:spPr>
      <dsp:style>
        <a:lnRef idx="2">
          <a:scrgbClr r="0" g="0" b="0"/>
        </a:lnRef>
        <a:fillRef idx="1">
          <a:scrgbClr r="0" g="0" b="0"/>
        </a:fillRef>
        <a:effectRef idx="0">
          <a:scrgbClr r="0" g="0" b="0"/>
        </a:effectRef>
        <a:fontRef idx="minor"/>
      </dsp:style>
    </dsp:sp>
    <dsp:sp modelId="{28498C63-6739-4011-960E-D581CA4E89AE}">
      <dsp:nvSpPr>
        <dsp:cNvPr id="0" name=""/>
        <dsp:cNvSpPr/>
      </dsp:nvSpPr>
      <dsp:spPr>
        <a:xfrm>
          <a:off x="423910" y="2615488"/>
          <a:ext cx="5934751" cy="413280"/>
        </a:xfrm>
        <a:prstGeom prst="roundRect">
          <a:avLst/>
        </a:prstGeom>
        <a:solidFill>
          <a:srgbClr val="4472C4">
            <a:hueOff val="-5515009"/>
            <a:satOff val="-7671"/>
            <a:lumOff val="-294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319" tIns="0" rIns="224319" bIns="0" numCol="1" spcCol="1270" anchor="ctr" anchorCtr="0">
          <a:noAutofit/>
        </a:bodyPr>
        <a:lstStyle/>
        <a:p>
          <a:pPr lvl="0" algn="l" defTabSz="622300">
            <a:lnSpc>
              <a:spcPct val="90000"/>
            </a:lnSpc>
            <a:spcBef>
              <a:spcPct val="0"/>
            </a:spcBef>
            <a:spcAft>
              <a:spcPct val="35000"/>
            </a:spcAft>
          </a:pPr>
          <a:endParaRPr lang="en-US" altLang="zh-TW" sz="1400" b="1" kern="1200" dirty="0" smtClean="0">
            <a:latin typeface="微軟正黑體" panose="020B0604030504040204" pitchFamily="34" charset="-120"/>
            <a:ea typeface="微軟正黑體" panose="020B0604030504040204" pitchFamily="34" charset="-120"/>
          </a:endParaRPr>
        </a:p>
        <a:p>
          <a:pPr lvl="0" algn="l" defTabSz="622300">
            <a:lnSpc>
              <a:spcPct val="90000"/>
            </a:lnSpc>
            <a:spcBef>
              <a:spcPct val="0"/>
            </a:spcBef>
            <a:spcAft>
              <a:spcPct val="35000"/>
            </a:spcAft>
          </a:pPr>
          <a:r>
            <a:rPr lang="en-US" altLang="zh-TW" sz="1400" b="1" kern="1200" dirty="0" smtClean="0">
              <a:latin typeface="微軟正黑體" panose="020B0604030504040204" pitchFamily="34" charset="-120"/>
              <a:ea typeface="微軟正黑體" panose="020B0604030504040204" pitchFamily="34" charset="-120"/>
            </a:rPr>
            <a:t>4</a:t>
          </a:r>
          <a:r>
            <a:rPr lang="zh-TW" altLang="en-US" sz="1400" b="1" kern="1200" dirty="0">
              <a:latin typeface="微軟正黑體" panose="020B0604030504040204" pitchFamily="34" charset="-120"/>
              <a:ea typeface="微軟正黑體" panose="020B0604030504040204" pitchFamily="34" charset="-120"/>
            </a:rPr>
            <a:t>、跨境養老的挑戰 </a:t>
          </a:r>
          <a:r>
            <a:rPr lang="zh-TW" altLang="en-US" sz="1400" b="1" kern="1200" dirty="0" smtClean="0">
              <a:latin typeface="微軟正黑體" panose="020B0604030504040204" pitchFamily="34" charset="-120"/>
              <a:ea typeface="微軟正黑體" panose="020B0604030504040204" pitchFamily="34" charset="-120"/>
            </a:rPr>
            <a:t>  </a:t>
          </a:r>
          <a:r>
            <a:rPr lang="en-US" altLang="zh-TW" sz="1400" b="1" kern="1200" dirty="0" smtClean="0">
              <a:latin typeface="微軟正黑體" panose="020B0604030504040204" pitchFamily="34" charset="-120"/>
              <a:ea typeface="微軟正黑體" panose="020B0604030504040204" pitchFamily="34" charset="-120"/>
            </a:rPr>
            <a:t>Challenges </a:t>
          </a:r>
          <a:r>
            <a:rPr lang="en-US" altLang="zh-TW" sz="1400" b="1" kern="1200" dirty="0">
              <a:latin typeface="微軟正黑體" panose="020B0604030504040204" pitchFamily="34" charset="-120"/>
              <a:ea typeface="微軟正黑體" panose="020B0604030504040204" pitchFamily="34" charset="-120"/>
            </a:rPr>
            <a:t>of Cross-border  Elderly Care</a:t>
          </a:r>
          <a:r>
            <a:rPr lang="en-US" altLang="zh-TW" sz="1400" kern="1200" dirty="0">
              <a:solidFill>
                <a:sysClr val="window" lastClr="FFFFFF"/>
              </a:solidFill>
              <a:latin typeface="微軟正黑體" panose="020B0604030504040204" pitchFamily="34" charset="-120"/>
              <a:ea typeface="微軟正黑體" panose="020B0604030504040204" pitchFamily="34" charset="-120"/>
              <a:cs typeface="+mn-cs"/>
            </a:rPr>
            <a:t/>
          </a:r>
          <a:br>
            <a:rPr lang="en-US" altLang="zh-TW" sz="1400" kern="1200" dirty="0">
              <a:solidFill>
                <a:sysClr val="window" lastClr="FFFFFF"/>
              </a:solidFill>
              <a:latin typeface="微軟正黑體" panose="020B0604030504040204" pitchFamily="34" charset="-120"/>
              <a:ea typeface="微軟正黑體" panose="020B0604030504040204" pitchFamily="34" charset="-120"/>
              <a:cs typeface="+mn-cs"/>
            </a:rPr>
          </a:br>
          <a:endParaRPr lang="en-US" altLang="zh-TW" sz="1400" b="1"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44085" y="2635663"/>
        <a:ext cx="589440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9CC6C-8E49-431B-BB5D-8CC7BDA2821A}">
      <dsp:nvSpPr>
        <dsp:cNvPr id="0" name=""/>
        <dsp:cNvSpPr/>
      </dsp:nvSpPr>
      <dsp:spPr>
        <a:xfrm>
          <a:off x="1668" y="660788"/>
          <a:ext cx="2545060" cy="2092485"/>
        </a:xfrm>
        <a:prstGeom prst="roundRect">
          <a:avLst>
            <a:gd name="adj" fmla="val 10000"/>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2006</a:t>
          </a:r>
          <a:r>
            <a:rPr lang="zh-TW"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pPr lvl="0" algn="ctr" defTabSz="622300">
            <a:lnSpc>
              <a:spcPct val="90000"/>
            </a:lnSpc>
            <a:spcBef>
              <a:spcPct val="0"/>
            </a:spcBef>
            <a:spcAft>
              <a:spcPct val="35000"/>
            </a:spcAft>
          </a:pP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獲廣東省民政廳頒發</a:t>
          </a:r>
          <a: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養老機構設立許可證批</a:t>
          </a:r>
          <a:r>
            <a:rPr lang="zh-TW" altLang="en-US"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準證書</a:t>
          </a:r>
          <a:r>
            <a:rPr lang="en-US"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開始營運</a:t>
          </a:r>
          <a: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sz="12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a:t>
          </a:r>
          <a:r>
            <a:rPr lang="en-US" altLang="zh-TW"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L</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icensed as a </a:t>
          </a:r>
          <a:r>
            <a:rPr lang="en-US" sz="11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welfare home for the elderly</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by the </a:t>
          </a:r>
          <a:r>
            <a:rPr lang="en-US" sz="1100" kern="12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Department </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of Civil Affairs </a:t>
          </a:r>
          <a:r>
            <a:rPr lang="en-US" sz="1100" kern="12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o</a:t>
          </a:r>
          <a:r>
            <a:rPr lang="en-HK" sz="1100" kern="12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f </a:t>
          </a:r>
          <a:r>
            <a:rPr lang="en-US" sz="1100" kern="12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Guangdong </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Province.</a:t>
          </a:r>
          <a:r>
            <a:rPr lang="en-US" sz="16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a:r>
          <a:br>
            <a:rPr lang="en-US" sz="16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br>
          <a:endParaRPr lang="zh-TW" altLang="en-US" sz="14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sp:txBody>
      <dsp:txXfrm>
        <a:off x="62955" y="722075"/>
        <a:ext cx="2422486" cy="1969911"/>
      </dsp:txXfrm>
    </dsp:sp>
    <dsp:sp modelId="{E3E4112B-7AC5-4686-9BC2-7E6F52A87B82}">
      <dsp:nvSpPr>
        <dsp:cNvPr id="0" name=""/>
        <dsp:cNvSpPr/>
      </dsp:nvSpPr>
      <dsp:spPr>
        <a:xfrm rot="19726792">
          <a:off x="2537785" y="1526539"/>
          <a:ext cx="380813" cy="463498"/>
        </a:xfrm>
        <a:prstGeom prst="rightArrow">
          <a:avLst>
            <a:gd name="adj1" fmla="val 60000"/>
            <a:gd name="adj2" fmla="val 50000"/>
          </a:avLst>
        </a:prstGeom>
        <a:noFill/>
        <a:ln w="38100" cap="flat" cmpd="sng" algn="ctr">
          <a:solidFill>
            <a:schemeClr val="accent6"/>
          </a:solidFill>
          <a:prstDash val="solid"/>
          <a:miter lim="800000"/>
          <a:tailEnd type="arrow"/>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dirty="0">
            <a:solidFill>
              <a:sysClr val="windowText" lastClr="000000">
                <a:hueOff val="0"/>
                <a:satOff val="0"/>
                <a:lumOff val="0"/>
                <a:alphaOff val="0"/>
              </a:sysClr>
            </a:solidFill>
            <a:latin typeface="Calibri"/>
            <a:ea typeface="微軟正黑體" panose="020B0604030504040204" pitchFamily="34" charset="-120"/>
            <a:cs typeface="+mn-cs"/>
          </a:endParaRPr>
        </a:p>
      </dsp:txBody>
      <dsp:txXfrm>
        <a:off x="2546057" y="1648847"/>
        <a:ext cx="266569" cy="278098"/>
      </dsp:txXfrm>
    </dsp:sp>
    <dsp:sp modelId="{7E2F8F60-991A-4256-A707-EDCF24B04D3D}">
      <dsp:nvSpPr>
        <dsp:cNvPr id="0" name=""/>
        <dsp:cNvSpPr/>
      </dsp:nvSpPr>
      <dsp:spPr>
        <a:xfrm>
          <a:off x="2920881" y="596661"/>
          <a:ext cx="2862088" cy="2437736"/>
        </a:xfrm>
        <a:prstGeom prst="roundRect">
          <a:avLst>
            <a:gd name="adj" fmla="val 10000"/>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2008</a:t>
          </a:r>
          <a:r>
            <a:rPr lang="zh-TW" altLang="en-US"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622300">
            <a:lnSpc>
              <a:spcPct val="90000"/>
            </a:lnSpc>
            <a:spcBef>
              <a:spcPct val="0"/>
            </a:spcBef>
            <a:spcAft>
              <a:spcPct val="35000"/>
            </a:spcAft>
          </a:pPr>
          <a:r>
            <a:rPr lang="zh-TW" altLang="en-US" sz="1200" b="1" kern="1200" dirty="0">
              <a:solidFill>
                <a:schemeClr val="tx1"/>
              </a:solidFill>
              <a:latin typeface="Calibri" panose="020F0502020204030204" pitchFamily="34" charset="0"/>
              <a:ea typeface="微軟正黑體" panose="020B0604030504040204" pitchFamily="34" charset="-120"/>
              <a:cs typeface="Calibri" panose="020F0502020204030204" pitchFamily="34" charset="0"/>
            </a:rPr>
            <a:t>獲深圳鹽田區衛生局核準醫療執業資格證，提供預防保健項目及康復醫療項目</a:t>
          </a:r>
          <a:endParaRPr lang="en-HK" altLang="zh-TW" sz="1200" b="0" kern="1200" dirty="0">
            <a:solidFill>
              <a:schemeClr val="tx1"/>
            </a:solidFill>
            <a:latin typeface="Calibri" panose="020F0502020204030204" pitchFamily="34" charset="0"/>
            <a:ea typeface="微軟正黑體" panose="020B0604030504040204" pitchFamily="34" charset="-120"/>
            <a:cs typeface="Calibri" panose="020F0502020204030204" pitchFamily="34" charset="0"/>
          </a:endParaRPr>
        </a:p>
        <a:p>
          <a:pPr lvl="0" algn="ctr" defTabSz="622300">
            <a:lnSpc>
              <a:spcPct val="90000"/>
            </a:lnSpc>
            <a:spcBef>
              <a:spcPct val="0"/>
            </a:spcBef>
            <a:spcAft>
              <a:spcPct val="35000"/>
            </a:spcAft>
          </a:pPr>
          <a:r>
            <a:rPr lang="en-US" altLang="zh-TW" sz="11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Medical license </a:t>
          </a:r>
          <a:r>
            <a:rPr lang="en-US" altLang="zh-TW" sz="1100" b="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was approved by the </a:t>
          </a:r>
          <a:r>
            <a:rPr lang="en-US" altLang="zh-TW" sz="1100" b="0" kern="1200"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SZ</a:t>
          </a:r>
          <a:r>
            <a:rPr lang="en-US" altLang="zh-TW" sz="1100" b="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Yantian District Health Bureau, providing preventive health care and rehabilitation medical projects.</a:t>
          </a:r>
          <a:endParaRPr lang="zh-TW" altLang="en-US" sz="1100" b="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sp:txBody>
      <dsp:txXfrm>
        <a:off x="2992280" y="668060"/>
        <a:ext cx="2719290" cy="2294938"/>
      </dsp:txXfrm>
    </dsp:sp>
    <dsp:sp modelId="{23D17DE4-9784-431E-8E8D-D7156D0E67EB}">
      <dsp:nvSpPr>
        <dsp:cNvPr id="0" name=""/>
        <dsp:cNvSpPr/>
      </dsp:nvSpPr>
      <dsp:spPr>
        <a:xfrm rot="1281420">
          <a:off x="5717751" y="1666885"/>
          <a:ext cx="418892" cy="452635"/>
        </a:xfrm>
        <a:prstGeom prst="rightArrow">
          <a:avLst>
            <a:gd name="adj1" fmla="val 60000"/>
            <a:gd name="adj2" fmla="val 50000"/>
          </a:avLst>
        </a:prstGeom>
        <a:noFill/>
        <a:ln w="31750">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5722066" y="1734529"/>
        <a:ext cx="293224" cy="271581"/>
      </dsp:txXfrm>
    </dsp:sp>
    <dsp:sp modelId="{A9A0D730-8F40-466D-B19D-66E11506F518}">
      <dsp:nvSpPr>
        <dsp:cNvPr id="0" name=""/>
        <dsp:cNvSpPr/>
      </dsp:nvSpPr>
      <dsp:spPr>
        <a:xfrm>
          <a:off x="6179749" y="721068"/>
          <a:ext cx="2451161" cy="2739138"/>
        </a:xfrm>
        <a:prstGeom prst="roundRect">
          <a:avLst>
            <a:gd name="adj" fmla="val 10000"/>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2012</a:t>
          </a:r>
          <a:r>
            <a:rPr lang="zh-TW" altLang="en-US"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622300">
            <a:lnSpc>
              <a:spcPct val="90000"/>
            </a:lnSpc>
            <a:spcBef>
              <a:spcPct val="0"/>
            </a:spcBef>
            <a:spcAft>
              <a:spcPct val="35000"/>
            </a:spcAft>
          </a:pP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取得香港老年</a:t>
          </a:r>
          <a:r>
            <a:rPr lang="zh-TW" altLang="en-US"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學會</a:t>
          </a:r>
          <a:r>
            <a:rPr lang="en-US" altLang="zh-TW"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香港安老院舍評審計劃」認證</a:t>
          </a:r>
          <a: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L</a:t>
          </a:r>
          <a:r>
            <a:rPr lang="en-US" sz="1100" kern="1200"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icensed</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under the </a:t>
          </a:r>
          <a:r>
            <a:rPr lang="en-US" sz="11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Residential Aged Care Accreditation Scheme (</a:t>
          </a:r>
          <a:r>
            <a:rPr lang="en-US" sz="1100" b="1" kern="1200" dirty="0" err="1">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RACAS</a:t>
          </a:r>
          <a:r>
            <a:rPr lang="en-US" sz="11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a:t>
          </a:r>
          <a:r>
            <a:rPr lang="en-US" sz="1100"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 by the Hong Kong Association of Gerontology.</a:t>
          </a:r>
          <a:endParaRPr lang="zh-TW" altLang="en-US" sz="1100" b="1"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sp:txBody>
      <dsp:txXfrm>
        <a:off x="6251541" y="792860"/>
        <a:ext cx="2307577" cy="2595554"/>
      </dsp:txXfrm>
    </dsp:sp>
    <dsp:sp modelId="{ED12ED32-04B2-44CD-BAB7-20BCDBCC36AC}">
      <dsp:nvSpPr>
        <dsp:cNvPr id="0" name=""/>
        <dsp:cNvSpPr/>
      </dsp:nvSpPr>
      <dsp:spPr>
        <a:xfrm rot="5137311">
          <a:off x="7201221" y="3414625"/>
          <a:ext cx="656549" cy="295330"/>
        </a:xfrm>
        <a:prstGeom prst="rightArrow">
          <a:avLst>
            <a:gd name="adj1" fmla="val 60000"/>
            <a:gd name="adj2" fmla="val 50000"/>
          </a:avLst>
        </a:prstGeom>
        <a:noFill/>
        <a:ln w="31750">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7437515" y="3234145"/>
        <a:ext cx="177198" cy="567950"/>
      </dsp:txXfrm>
    </dsp:sp>
    <dsp:sp modelId="{024C5B9C-172E-46DB-AC04-DCC462B4F3C3}">
      <dsp:nvSpPr>
        <dsp:cNvPr id="0" name=""/>
        <dsp:cNvSpPr/>
      </dsp:nvSpPr>
      <dsp:spPr>
        <a:xfrm>
          <a:off x="6370690" y="3949189"/>
          <a:ext cx="2409279" cy="1584618"/>
        </a:xfrm>
        <a:prstGeom prst="roundRect">
          <a:avLst>
            <a:gd name="adj" fmla="val 10000"/>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622300">
            <a:lnSpc>
              <a:spcPct val="90000"/>
            </a:lnSpc>
            <a:spcBef>
              <a:spcPct val="0"/>
            </a:spcBef>
            <a:spcAft>
              <a:spcPct val="35000"/>
            </a:spcAft>
          </a:pP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被內地媒體評價為</a:t>
          </a:r>
          <a:r>
            <a:rPr lang="zh-TW" altLang="en-US"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中國</a:t>
          </a:r>
          <a:r>
            <a:rPr lang="en-US" altLang="zh-TW"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2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十大</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成功院舍之一</a:t>
          </a:r>
          <a:r>
            <a:rPr lang="en-HK" altLang="zh-TW" sz="12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E</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valuated as one of the China's </a:t>
          </a:r>
          <a: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top </a:t>
          </a:r>
          <a:r>
            <a:rPr lang="en-US" altLang="zh-TW" sz="11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ten </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successful home</a:t>
          </a:r>
          <a:r>
            <a:rPr lang="en-US" altLang="zh-TW" sz="11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1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6417102" y="3995601"/>
        <a:ext cx="2316455" cy="1491794"/>
      </dsp:txXfrm>
    </dsp:sp>
    <dsp:sp modelId="{F8564AA4-0565-4190-960B-5917DA3ACD03}">
      <dsp:nvSpPr>
        <dsp:cNvPr id="0" name=""/>
        <dsp:cNvSpPr/>
      </dsp:nvSpPr>
      <dsp:spPr>
        <a:xfrm rot="9626559">
          <a:off x="5719810" y="4459641"/>
          <a:ext cx="569540" cy="448388"/>
        </a:xfrm>
        <a:prstGeom prst="rightArrow">
          <a:avLst>
            <a:gd name="adj1" fmla="val 60000"/>
            <a:gd name="adj2" fmla="val 50000"/>
          </a:avLst>
        </a:prstGeom>
        <a:noFill/>
        <a:ln w="31750">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5850446" y="4526804"/>
        <a:ext cx="435024" cy="269032"/>
      </dsp:txXfrm>
    </dsp:sp>
    <dsp:sp modelId="{891A1B7D-9DE4-4C27-9FDB-3F65DE21CBC9}">
      <dsp:nvSpPr>
        <dsp:cNvPr id="0" name=""/>
        <dsp:cNvSpPr/>
      </dsp:nvSpPr>
      <dsp:spPr>
        <a:xfrm>
          <a:off x="3136294" y="3547034"/>
          <a:ext cx="2574462" cy="2017297"/>
        </a:xfrm>
        <a:prstGeom prst="roundRect">
          <a:avLst>
            <a:gd name="adj" fmla="val 10000"/>
          </a:avLst>
        </a:prstGeom>
        <a:solidFill>
          <a:srgbClr val="5B9BD5">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2014</a:t>
          </a:r>
          <a:r>
            <a:rPr lang="zh-TW" altLang="zh-TW" sz="1400" b="1" kern="1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pPr lvl="0" algn="ctr" defTabSz="622300">
            <a:lnSpc>
              <a:spcPct val="100000"/>
            </a:lnSpc>
            <a:spcBef>
              <a:spcPct val="0"/>
            </a:spcBef>
            <a:spcAft>
              <a:spcPct val="35000"/>
            </a:spcAft>
          </a:pP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「廣東院舍住宿照顧服務試驗計劃」</a:t>
          </a:r>
          <a:r>
            <a:rPr lang="en-US"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簡稱買位計劃</a:t>
          </a:r>
          <a:r>
            <a:rPr lang="en-US" altLang="zh-TW" sz="1200" b="1" u="none"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sz="1200" b="1" u="none" kern="1200" dirty="0">
              <a:solidFill>
                <a:schemeClr val="tx1"/>
              </a:solidFill>
            </a:rPr>
            <a:t>         </a:t>
          </a:r>
          <a:r>
            <a:rPr lang="en-US" sz="1200" b="1" u="none" kern="1200" dirty="0" smtClean="0">
              <a:solidFill>
                <a:schemeClr val="tx1"/>
              </a:solidFill>
            </a:rPr>
            <a:t/>
          </a:r>
          <a:br>
            <a:rPr lang="en-US" sz="1200" b="1" u="none" kern="1200" dirty="0" smtClean="0">
              <a:solidFill>
                <a:schemeClr val="tx1"/>
              </a:solidFill>
            </a:rPr>
          </a:br>
          <a:r>
            <a:rPr lang="en-US" sz="1100" b="0" u="none" kern="12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The </a:t>
          </a:r>
          <a:r>
            <a:rPr lang="en-US" sz="1100" b="1" u="none"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Pilot Residential Care Services Scheme in Guangdong </a:t>
          </a:r>
          <a:r>
            <a:rPr lang="en-US" sz="1100" b="0" u="none"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was implemented.</a:t>
          </a:r>
          <a:endParaRPr lang="zh-TW" altLang="en-US" sz="1100" b="0" u="none" kern="12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dsp:txBody>
      <dsp:txXfrm>
        <a:off x="3195379" y="3606119"/>
        <a:ext cx="2456292" cy="1899127"/>
      </dsp:txXfrm>
    </dsp:sp>
    <dsp:sp modelId="{956A1F66-27C1-410B-AC9F-F7D78E410A81}">
      <dsp:nvSpPr>
        <dsp:cNvPr id="0" name=""/>
        <dsp:cNvSpPr/>
      </dsp:nvSpPr>
      <dsp:spPr>
        <a:xfrm rot="12677505">
          <a:off x="2770560" y="4211389"/>
          <a:ext cx="449771" cy="336759"/>
        </a:xfrm>
        <a:prstGeom prst="rightArrow">
          <a:avLst>
            <a:gd name="adj1" fmla="val 60000"/>
            <a:gd name="adj2" fmla="val 50000"/>
          </a:avLst>
        </a:prstGeom>
        <a:noFill/>
        <a:ln w="38100" cap="flat" cmpd="sng" algn="ctr">
          <a:solidFill>
            <a:schemeClr val="accent6"/>
          </a:solidFill>
          <a:prstDash val="solid"/>
          <a:miter lim="800000"/>
          <a:tailEnd type="arrow"/>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dirty="0">
            <a:solidFill>
              <a:sysClr val="windowText" lastClr="000000">
                <a:hueOff val="0"/>
                <a:satOff val="0"/>
                <a:lumOff val="0"/>
                <a:alphaOff val="0"/>
              </a:sysClr>
            </a:solidFill>
            <a:latin typeface="Calibri"/>
            <a:ea typeface="微軟正黑體" panose="020B0604030504040204" pitchFamily="34" charset="-120"/>
            <a:cs typeface="+mn-cs"/>
          </a:endParaRPr>
        </a:p>
      </dsp:txBody>
      <dsp:txXfrm rot="10800000">
        <a:off x="2864240" y="4304978"/>
        <a:ext cx="348743" cy="202055"/>
      </dsp:txXfrm>
    </dsp:sp>
    <dsp:sp modelId="{707B2746-B71C-42CC-B3F8-75CC432AEBEA}">
      <dsp:nvSpPr>
        <dsp:cNvPr id="0" name=""/>
        <dsp:cNvSpPr/>
      </dsp:nvSpPr>
      <dsp:spPr>
        <a:xfrm>
          <a:off x="358351" y="3107471"/>
          <a:ext cx="2322252" cy="2192630"/>
        </a:xfrm>
        <a:prstGeom prst="roundRect">
          <a:avLst>
            <a:gd name="adj" fmla="val 10000"/>
          </a:avLst>
        </a:prstGeom>
        <a:solidFill>
          <a:srgbClr val="BDD7E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pPr>
          <a:r>
            <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2018</a:t>
          </a:r>
          <a:r>
            <a:rPr lang="zh-TW" altLang="en-US"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rPr>
            <a:t>年</a:t>
          </a:r>
          <a:endParaRPr lang="en-US" altLang="zh-TW" sz="1400" b="1" kern="1200" dirty="0">
            <a:solidFill>
              <a:srgbClr val="0000FF"/>
            </a:solidFill>
            <a:latin typeface="微軟正黑體" panose="020B0604030504040204" pitchFamily="34" charset="-120"/>
            <a:ea typeface="SimHei" panose="02010609060101010101" pitchFamily="49" charset="-122"/>
            <a:cs typeface="Times New Roman" panose="02020603050405020304" pitchFamily="18" charset="0"/>
          </a:endParaRPr>
        </a:p>
        <a:p>
          <a:pPr lvl="0" algn="ctr" defTabSz="622300">
            <a:lnSpc>
              <a:spcPct val="100000"/>
            </a:lnSpc>
            <a:spcBef>
              <a:spcPct val="0"/>
            </a:spcBef>
            <a:spcAft>
              <a:spcPct val="35000"/>
            </a:spcAft>
          </a:pP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計劃</a:t>
          </a:r>
          <a:r>
            <a:rPr lang="zh-TW" altLang="zh-HK"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香港大學</a:t>
          </a:r>
          <a:r>
            <a:rPr lang="zh-TW" altLang="zh-HK"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深圳醫院</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合作，提供</a:t>
          </a:r>
          <a:r>
            <a:rPr lang="zh-TW" altLang="zh-HK"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外展醫療</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到診</a:t>
          </a:r>
          <a:r>
            <a:rPr lang="zh-TW" altLang="zh-HK"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服務</a:t>
          </a:r>
          <a:r>
            <a:rPr lang="zh-TW" altLang="en-US"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試驗</a:t>
          </a:r>
          <a: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2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HK"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Attempt</a:t>
          </a:r>
          <a:r>
            <a:rPr lang="en-US" altLang="zh-TW" sz="11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 collaborate with the </a:t>
          </a:r>
          <a:r>
            <a:rPr lang="en-US" altLang="zh-TW" sz="11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University of Hong Kong –Shenzhen Hospital </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to provide outreach medical services </a:t>
          </a:r>
          <a: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as </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clinical trials.</a:t>
          </a:r>
          <a:endPar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422571" y="3171691"/>
        <a:ext cx="2193812" cy="2064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0149-575A-47E2-8707-2443559D5017}">
      <dsp:nvSpPr>
        <dsp:cNvPr id="0" name=""/>
        <dsp:cNvSpPr/>
      </dsp:nvSpPr>
      <dsp:spPr>
        <a:xfrm>
          <a:off x="189447" y="0"/>
          <a:ext cx="8307918" cy="2260840"/>
        </a:xfrm>
        <a:prstGeom prst="roundRect">
          <a:avLst>
            <a:gd name="adj" fmla="val 10000"/>
          </a:avLst>
        </a:prstGeom>
        <a:solidFill>
          <a:schemeClr val="accent3">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7DABA6-127C-4D90-AE38-637D57FD6FC3}">
      <dsp:nvSpPr>
        <dsp:cNvPr id="0" name=""/>
        <dsp:cNvSpPr/>
      </dsp:nvSpPr>
      <dsp:spPr>
        <a:xfrm>
          <a:off x="994654" y="129662"/>
          <a:ext cx="2407897" cy="204571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81A11-9E63-4649-91D3-B4B7BBF6F8BD}">
      <dsp:nvSpPr>
        <dsp:cNvPr id="0" name=""/>
        <dsp:cNvSpPr/>
      </dsp:nvSpPr>
      <dsp:spPr>
        <a:xfrm rot="10800000">
          <a:off x="1137026" y="2269517"/>
          <a:ext cx="2263121" cy="2754573"/>
        </a:xfrm>
        <a:prstGeom prst="round2SameRect">
          <a:avLst>
            <a:gd name="adj1" fmla="val 10500"/>
            <a:gd name="adj2" fmla="val 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488950">
            <a:lnSpc>
              <a:spcPct val="90000"/>
            </a:lnSpc>
            <a:spcBef>
              <a:spcPct val="0"/>
            </a:spcBef>
            <a:spcAft>
              <a:spcPct val="35000"/>
            </a:spcAft>
          </a:pP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「廣東計劃」 </a:t>
          </a:r>
          <a:endPar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r>
            <a:rPr lang="zh-CN"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截至</a:t>
          </a:r>
          <a:r>
            <a:rPr lang="en-US" altLang="zh-CN"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2018</a:t>
          </a:r>
          <a:r>
            <a:rPr lang="zh-CN"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CN"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31</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zh-HK"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共有</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17,661</a:t>
          </a:r>
          <a:r>
            <a:rPr lang="zh-HK"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人領取</a:t>
          </a:r>
          <a:r>
            <a:rPr lang="zh-TW" altLang="en-US"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Up to end of July 2018, there are 17,661 recipients of Guangdong Scheme</a:t>
          </a:r>
          <a:endParaRPr lang="zh-HK" altLang="en-US" sz="1100" b="0" kern="1200" dirty="0">
            <a:solidFill>
              <a:schemeClr val="tx1"/>
            </a:solidFill>
            <a:latin typeface="微軟正黑體" panose="020B0604030504040204" pitchFamily="34" charset="-120"/>
            <a:ea typeface="微軟正黑體" panose="020B0604030504040204" pitchFamily="34" charset="-120"/>
          </a:endParaRPr>
        </a:p>
      </dsp:txBody>
      <dsp:txXfrm rot="10800000">
        <a:off x="1206625" y="2269517"/>
        <a:ext cx="2123923" cy="2684974"/>
      </dsp:txXfrm>
    </dsp:sp>
    <dsp:sp modelId="{55AA882D-9A86-4CC9-9C0A-3F72B61B5D22}">
      <dsp:nvSpPr>
        <dsp:cNvPr id="0" name=""/>
        <dsp:cNvSpPr/>
      </dsp:nvSpPr>
      <dsp:spPr>
        <a:xfrm>
          <a:off x="4080294" y="114932"/>
          <a:ext cx="3875142" cy="1657950"/>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5E0F5-F3E2-43E7-976C-7A96CFF9E84B}">
      <dsp:nvSpPr>
        <dsp:cNvPr id="0" name=""/>
        <dsp:cNvSpPr/>
      </dsp:nvSpPr>
      <dsp:spPr>
        <a:xfrm rot="10800000">
          <a:off x="4229896" y="1701303"/>
          <a:ext cx="4276800" cy="3509299"/>
        </a:xfrm>
        <a:prstGeom prst="round2SameRect">
          <a:avLst>
            <a:gd name="adj1" fmla="val 10500"/>
            <a:gd name="adj2" fmla="val 0"/>
          </a:avLst>
        </a:prstGeom>
        <a:solidFill>
          <a:srgbClr val="BDD7E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2014</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488950">
            <a:lnSpc>
              <a:spcPct val="90000"/>
            </a:lnSpc>
            <a:spcBef>
              <a:spcPct val="0"/>
            </a:spcBef>
            <a:spcAft>
              <a:spcPct val="35000"/>
            </a:spcAft>
          </a:pPr>
          <a:r>
            <a:rPr lang="zh-TW" altLang="en-US"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「廣東院舍住宿照顧服務試驗計劃」</a:t>
          </a:r>
          <a:endParaRPr lang="en-US" altLang="zh-TW" sz="11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r>
            <a:rPr lang="zh-TW" altLang="en-US" sz="1100" b="0" i="0" u="none" kern="1200" dirty="0">
              <a:solidFill>
                <a:schemeClr val="tx1"/>
              </a:solidFill>
              <a:latin typeface="微軟正黑體" panose="020B0604030504040204" pitchFamily="34" charset="-120"/>
              <a:ea typeface="微軟正黑體" panose="020B0604030504040204" pitchFamily="34" charset="-120"/>
            </a:rPr>
            <a:t>目前共有</a:t>
          </a:r>
          <a:r>
            <a:rPr lang="en-US" altLang="zh-TW" sz="1100" b="0" i="0" u="none" kern="1200" dirty="0">
              <a:solidFill>
                <a:schemeClr val="tx1"/>
              </a:solidFill>
              <a:latin typeface="微軟正黑體" panose="020B0604030504040204" pitchFamily="34" charset="-120"/>
              <a:ea typeface="微軟正黑體" panose="020B0604030504040204" pitchFamily="34" charset="-120"/>
            </a:rPr>
            <a:t>2</a:t>
          </a:r>
          <a:r>
            <a:rPr lang="zh-TW" altLang="en-US" sz="1100" b="0" i="0" u="none" kern="1200" dirty="0">
              <a:solidFill>
                <a:schemeClr val="tx1"/>
              </a:solidFill>
              <a:latin typeface="微軟正黑體" panose="020B0604030504040204" pitchFamily="34" charset="-120"/>
              <a:ea typeface="微軟正黑體" panose="020B0604030504040204" pitchFamily="34" charset="-120"/>
            </a:rPr>
            <a:t>間香港非政府機構參與計劃，分別是</a:t>
          </a:r>
          <a:r>
            <a:rPr lang="zh-TW" altLang="en-US" sz="1100" b="0" kern="1200" dirty="0">
              <a:solidFill>
                <a:schemeClr val="tx1"/>
              </a:solidFill>
              <a:latin typeface="微軟正黑體" panose="020B0604030504040204" pitchFamily="34" charset="-120"/>
              <a:ea typeface="微軟正黑體" panose="020B0604030504040204" pitchFamily="34" charset="-120"/>
            </a:rPr>
            <a:t/>
          </a:r>
          <a:br>
            <a:rPr lang="zh-TW" altLang="en-US" sz="1100" b="0" kern="1200" dirty="0">
              <a:solidFill>
                <a:schemeClr val="tx1"/>
              </a:solidFill>
              <a:latin typeface="微軟正黑體" panose="020B0604030504040204" pitchFamily="34" charset="-120"/>
              <a:ea typeface="微軟正黑體" panose="020B0604030504040204" pitchFamily="34" charset="-120"/>
            </a:rPr>
          </a:br>
          <a:r>
            <a:rPr lang="en-US" altLang="zh-TW" sz="1100" b="0" kern="1200" dirty="0" smtClean="0">
              <a:solidFill>
                <a:schemeClr val="tx1"/>
              </a:solidFill>
              <a:latin typeface="微軟正黑體" panose="020B0604030504040204" pitchFamily="34" charset="-120"/>
              <a:ea typeface="微軟正黑體" panose="020B0604030504040204" pitchFamily="34" charset="-120"/>
            </a:rPr>
            <a:t>(</a:t>
          </a:r>
          <a:r>
            <a:rPr lang="en-US" altLang="zh-TW" sz="1100" b="0" kern="1200" dirty="0">
              <a:solidFill>
                <a:schemeClr val="tx1"/>
              </a:solidFill>
              <a:latin typeface="微軟正黑體" panose="020B0604030504040204" pitchFamily="34" charset="-120"/>
              <a:ea typeface="微軟正黑體" panose="020B0604030504040204" pitchFamily="34" charset="-120"/>
            </a:rPr>
            <a:t>1</a:t>
          </a:r>
          <a:r>
            <a:rPr lang="en-US" altLang="zh-TW" sz="1100" b="0" kern="1200" dirty="0" smtClean="0">
              <a:solidFill>
                <a:schemeClr val="tx1"/>
              </a:solidFill>
              <a:latin typeface="微軟正黑體" panose="020B0604030504040204" pitchFamily="34" charset="-120"/>
              <a:ea typeface="微軟正黑體" panose="020B0604030504040204" pitchFamily="34" charset="-120"/>
            </a:rPr>
            <a:t>)</a:t>
          </a:r>
          <a:r>
            <a:rPr lang="zh-TW" altLang="en-US" sz="1100" b="0" kern="1200" dirty="0" smtClean="0">
              <a:solidFill>
                <a:schemeClr val="tx1"/>
              </a:solidFill>
              <a:latin typeface="微軟正黑體" panose="020B0604030504040204" pitchFamily="34" charset="-120"/>
              <a:ea typeface="微軟正黑體" panose="020B0604030504040204" pitchFamily="34" charset="-120"/>
            </a:rPr>
            <a:t>香港</a:t>
          </a:r>
          <a:r>
            <a:rPr lang="zh-TW" altLang="en-US" sz="1100" b="0" kern="1200" dirty="0">
              <a:solidFill>
                <a:schemeClr val="tx1"/>
              </a:solidFill>
              <a:latin typeface="微軟正黑體" panose="020B0604030504040204" pitchFamily="34" charset="-120"/>
              <a:ea typeface="微軟正黑體" panose="020B0604030504040204" pitchFamily="34" charset="-120"/>
            </a:rPr>
            <a:t>復康會在深圳營辦的香港賽馬會深圳復康會頤康院</a:t>
          </a:r>
        </a:p>
        <a:p>
          <a:pPr lvl="0" algn="l" defTabSz="488950">
            <a:lnSpc>
              <a:spcPct val="90000"/>
            </a:lnSpc>
            <a:spcBef>
              <a:spcPct val="0"/>
            </a:spcBef>
            <a:spcAft>
              <a:spcPct val="35000"/>
            </a:spcAft>
          </a:pPr>
          <a:r>
            <a:rPr lang="en-US" altLang="zh-TW" sz="1100" b="0" kern="1200" dirty="0">
              <a:solidFill>
                <a:schemeClr val="tx1"/>
              </a:solidFill>
              <a:latin typeface="微軟正黑體" panose="020B0604030504040204" pitchFamily="34" charset="-120"/>
              <a:ea typeface="微軟正黑體" panose="020B0604030504040204" pitchFamily="34" charset="-120"/>
            </a:rPr>
            <a:t>(2)</a:t>
          </a:r>
          <a:r>
            <a:rPr lang="zh-TW" altLang="en-US" sz="1100" b="0" kern="1200" dirty="0">
              <a:solidFill>
                <a:schemeClr val="tx1"/>
              </a:solidFill>
              <a:latin typeface="微軟正黑體" panose="020B0604030504040204" pitchFamily="34" charset="-120"/>
              <a:ea typeface="微軟正黑體" panose="020B0604030504040204" pitchFamily="34" charset="-120"/>
            </a:rPr>
            <a:t>伸手助人協會在肇慶營辦的香港賽馬會伸手助人肇慶護老頤養</a:t>
          </a:r>
          <a:r>
            <a:rPr lang="zh-TW" altLang="en-US" sz="1100" b="0" kern="1200" dirty="0" smtClean="0">
              <a:solidFill>
                <a:schemeClr val="tx1"/>
              </a:solidFill>
              <a:latin typeface="微軟正黑體" panose="020B0604030504040204" pitchFamily="34" charset="-120"/>
              <a:ea typeface="微軟正黑體" panose="020B0604030504040204" pitchFamily="34" charset="-120"/>
            </a:rPr>
            <a:t>院</a:t>
          </a:r>
          <a:endParaRPr lang="en-US" altLang="zh-TW" sz="1100" b="0" kern="1200" dirty="0" smtClean="0">
            <a:solidFill>
              <a:schemeClr val="tx1"/>
            </a:solidFill>
            <a:latin typeface="微軟正黑體" panose="020B0604030504040204" pitchFamily="34" charset="-120"/>
            <a:ea typeface="微軟正黑體" panose="020B0604030504040204" pitchFamily="34" charset="-120"/>
          </a:endParaRPr>
        </a:p>
        <a:p>
          <a:pPr lvl="0" algn="l" defTabSz="488950">
            <a:lnSpc>
              <a:spcPct val="90000"/>
            </a:lnSpc>
            <a:spcBef>
              <a:spcPct val="0"/>
            </a:spcBef>
            <a:spcAft>
              <a:spcPct val="35000"/>
            </a:spcAft>
          </a:pPr>
          <a: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There are two Hong Kong NGOs joined the Pilot Residential Care Services Scheme of </a:t>
          </a:r>
          <a:r>
            <a:rPr lang="en-US" altLang="zh-TW" sz="1100" b="0" kern="1200" dirty="0" err="1"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GuangDong</a:t>
          </a:r>
          <a:r>
            <a:rPr lang="en-US" altLang="zh-TW" sz="11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since 2014:</a:t>
          </a:r>
        </a:p>
        <a:p>
          <a:pPr lvl="0" algn="l" defTabSz="488950">
            <a:lnSpc>
              <a:spcPct val="90000"/>
            </a:lnSpc>
            <a:spcBef>
              <a:spcPct val="0"/>
            </a:spcBef>
            <a:spcAft>
              <a:spcPct val="35000"/>
            </a:spcAft>
          </a:pPr>
          <a:r>
            <a:rPr lang="en-US" altLang="zh-HK" sz="1100" b="0" kern="1200" dirty="0" smtClean="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rPr>
            <a:t>HKJC Shenzhen Society for Rehabilitation Yee Hong Heights; and</a:t>
          </a:r>
        </a:p>
        <a:p>
          <a:pPr lvl="0" algn="l" defTabSz="488950">
            <a:lnSpc>
              <a:spcPct val="90000"/>
            </a:lnSpc>
            <a:spcBef>
              <a:spcPct val="0"/>
            </a:spcBef>
            <a:spcAft>
              <a:spcPct val="35000"/>
            </a:spcAft>
          </a:pPr>
          <a:r>
            <a:rPr lang="en-US" sz="1100" b="0" i="0" kern="1200" dirty="0" smtClean="0">
              <a:solidFill>
                <a:schemeClr val="tx1"/>
              </a:solidFill>
              <a:latin typeface="微軟正黑體" panose="020B0604030504040204" pitchFamily="34" charset="-120"/>
              <a:ea typeface="微軟正黑體" panose="020B0604030504040204" pitchFamily="34" charset="-120"/>
            </a:rPr>
            <a:t>The Hong Kong Jockey Club Helping Hand</a:t>
          </a:r>
          <a:br>
            <a:rPr lang="en-US" sz="1100" b="0" i="0" kern="1200" dirty="0" smtClean="0">
              <a:solidFill>
                <a:schemeClr val="tx1"/>
              </a:solidFill>
              <a:latin typeface="微軟正黑體" panose="020B0604030504040204" pitchFamily="34" charset="-120"/>
              <a:ea typeface="微軟正黑體" panose="020B0604030504040204" pitchFamily="34" charset="-120"/>
            </a:rPr>
          </a:br>
          <a:r>
            <a:rPr lang="en-US" sz="1100" b="0" i="0" kern="1200" dirty="0" err="1" smtClean="0">
              <a:solidFill>
                <a:schemeClr val="tx1"/>
              </a:solidFill>
              <a:latin typeface="微軟正黑體" panose="020B0604030504040204" pitchFamily="34" charset="-120"/>
              <a:ea typeface="微軟正黑體" panose="020B0604030504040204" pitchFamily="34" charset="-120"/>
            </a:rPr>
            <a:t>Zhaoqing</a:t>
          </a:r>
          <a:r>
            <a:rPr lang="en-US" sz="1100" b="0" i="0" kern="1200" dirty="0" smtClean="0">
              <a:solidFill>
                <a:schemeClr val="tx1"/>
              </a:solidFill>
              <a:latin typeface="微軟正黑體" panose="020B0604030504040204" pitchFamily="34" charset="-120"/>
              <a:ea typeface="微軟正黑體" panose="020B0604030504040204" pitchFamily="34" charset="-120"/>
            </a:rPr>
            <a:t> Home for the Elderly</a:t>
          </a:r>
          <a:endParaRPr lang="en-US" altLang="zh-HK" sz="1100" b="0" kern="1200" dirty="0" smtClean="0">
            <a:solidFill>
              <a:schemeClr val="tx1"/>
            </a:solidFill>
            <a:latin typeface="微軟正黑體" panose="020B0604030504040204" pitchFamily="34" charset="-120"/>
            <a:ea typeface="微軟正黑體" panose="020B0604030504040204" pitchFamily="34" charset="-120"/>
            <a:cs typeface="Arial Unicode MS" panose="020B0604020202020204" pitchFamily="34" charset="-120"/>
          </a:endParaRPr>
        </a:p>
        <a:p>
          <a:pPr lvl="0" algn="l" defTabSz="488950">
            <a:lnSpc>
              <a:spcPct val="90000"/>
            </a:lnSpc>
            <a:spcBef>
              <a:spcPct val="0"/>
            </a:spcBef>
            <a:spcAft>
              <a:spcPct val="35000"/>
            </a:spcAft>
          </a:pPr>
          <a:endParaRPr lang="en-US" altLang="zh-TW" sz="11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endParaRPr lang="en-US" altLang="zh-TW" sz="11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endParaRPr lang="en-US" altLang="zh-TW" sz="1100" b="1"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88950">
            <a:lnSpc>
              <a:spcPct val="90000"/>
            </a:lnSpc>
            <a:spcBef>
              <a:spcPct val="0"/>
            </a:spcBef>
            <a:spcAft>
              <a:spcPct val="35000"/>
            </a:spcAft>
          </a:pPr>
          <a:endParaRPr lang="en-US" altLang="zh-TW" sz="1100" b="1"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sp:txBody>
      <dsp:txXfrm rot="10800000">
        <a:off x="4337819" y="1701303"/>
        <a:ext cx="4060954" cy="3401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0149-575A-47E2-8707-2443559D5017}">
      <dsp:nvSpPr>
        <dsp:cNvPr id="0" name=""/>
        <dsp:cNvSpPr/>
      </dsp:nvSpPr>
      <dsp:spPr>
        <a:xfrm>
          <a:off x="0" y="3036"/>
          <a:ext cx="3599809" cy="2260840"/>
        </a:xfrm>
        <a:prstGeom prst="roundRect">
          <a:avLst>
            <a:gd name="adj" fmla="val 10000"/>
          </a:avLst>
        </a:prstGeom>
        <a:solidFill>
          <a:schemeClr val="accent3">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CB46D46B-D99C-4FF3-9879-9C3985D4AD7A}">
      <dsp:nvSpPr>
        <dsp:cNvPr id="0" name=""/>
        <dsp:cNvSpPr/>
      </dsp:nvSpPr>
      <dsp:spPr>
        <a:xfrm>
          <a:off x="359680" y="0"/>
          <a:ext cx="2880083" cy="186458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F03FC-BF49-42E2-A0FE-39C28D5C0F3D}">
      <dsp:nvSpPr>
        <dsp:cNvPr id="0" name=""/>
        <dsp:cNvSpPr/>
      </dsp:nvSpPr>
      <dsp:spPr>
        <a:xfrm rot="10800000">
          <a:off x="141982" y="1918560"/>
          <a:ext cx="3381887" cy="2738961"/>
        </a:xfrm>
        <a:prstGeom prst="round2SameRect">
          <a:avLst>
            <a:gd name="adj1" fmla="val 10500"/>
            <a:gd name="adj2" fmla="val 0"/>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2015</a:t>
          </a:r>
          <a:r>
            <a:rPr lang="zh-TW" altLang="en-US"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ctr" defTabSz="444500">
            <a:lnSpc>
              <a:spcPct val="90000"/>
            </a:lnSpc>
            <a:spcBef>
              <a:spcPct val="0"/>
            </a:spcBef>
            <a:spcAft>
              <a:spcPct val="35000"/>
            </a:spcAft>
          </a:pPr>
          <a:r>
            <a:rPr lang="zh-TW" altLang="en-US"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「長者醫療券香港大學深圳醫院試點計劃」</a:t>
          </a:r>
          <a:r>
            <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t>
          </a:r>
        </a:p>
        <a:p>
          <a:pPr lvl="0" algn="l" defTabSz="444500">
            <a:lnSpc>
              <a:spcPct val="90000"/>
            </a:lnSpc>
            <a:spcBef>
              <a:spcPct val="0"/>
            </a:spcBef>
            <a:spcAft>
              <a:spcPct val="35000"/>
            </a:spcAft>
          </a:pPr>
          <a:r>
            <a:rPr lang="zh-TW" altLang="en-US"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每名合資格長者每年可獲發的醫療券金額為港幣</a:t>
          </a:r>
          <a:r>
            <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2,000</a:t>
          </a:r>
          <a:r>
            <a:rPr lang="zh-TW" altLang="en-US"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元，每年未用完的醫療券金額可累積至其後年份使用，累積上限為港幣</a:t>
          </a:r>
          <a:r>
            <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5,000</a:t>
          </a:r>
          <a:r>
            <a:rPr lang="zh-TW" altLang="en-US" sz="10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en-US" altLang="zh-TW" sz="1000" b="0" kern="12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l" defTabSz="444500">
            <a:lnSpc>
              <a:spcPct val="90000"/>
            </a:lnSpc>
            <a:spcBef>
              <a:spcPct val="0"/>
            </a:spcBef>
            <a:spcAft>
              <a:spcPct val="35000"/>
            </a:spcAft>
          </a:pPr>
          <a:r>
            <a:rPr lang="en-US" sz="1000" b="0" i="0" kern="1200" dirty="0" smtClean="0">
              <a:solidFill>
                <a:schemeClr val="tx1"/>
              </a:solidFill>
              <a:latin typeface="微軟正黑體" panose="020B0604030504040204" pitchFamily="34" charset="-120"/>
              <a:ea typeface="微軟正黑體" panose="020B0604030504040204" pitchFamily="34" charset="-120"/>
            </a:rPr>
            <a:t>The Elderly Health Care Voucher Scheme of the Government of the Hong Kong – can be pilot to use at the University of Hong Kong - Shenzhen Hospital </a:t>
          </a:r>
        </a:p>
        <a:p>
          <a:pPr lvl="0" algn="l" defTabSz="444500">
            <a:lnSpc>
              <a:spcPct val="90000"/>
            </a:lnSpc>
            <a:spcBef>
              <a:spcPct val="0"/>
            </a:spcBef>
            <a:spcAft>
              <a:spcPct val="35000"/>
            </a:spcAft>
          </a:pPr>
          <a:r>
            <a:rPr lang="en-US" sz="1000" b="0" i="0" kern="1200" dirty="0" smtClean="0">
              <a:solidFill>
                <a:schemeClr val="tx1"/>
              </a:solidFill>
              <a:latin typeface="微軟正黑體" panose="020B0604030504040204" pitchFamily="34" charset="-120"/>
              <a:ea typeface="微軟正黑體" panose="020B0604030504040204" pitchFamily="34" charset="-120"/>
            </a:rPr>
            <a:t>At present, the annual voucher amount per eligible elder is HK$2,000. The unspent voucher amount can be carried forward and accumulated for use in subsequent years, subject to a ceiling of HK$5,000.</a:t>
          </a:r>
          <a:endParaRPr lang="en-US" altLang="zh-TW" sz="1000" b="0" kern="12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dsp:txBody>
      <dsp:txXfrm rot="10800000">
        <a:off x="226215" y="1918560"/>
        <a:ext cx="3213421" cy="26547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0.55518</cdr:x>
      <cdr:y>0.42928</cdr:y>
    </cdr:from>
    <cdr:to>
      <cdr:x>0.72055</cdr:x>
      <cdr:y>0.53559</cdr:y>
    </cdr:to>
    <cdr:sp macro="" textlink="">
      <cdr:nvSpPr>
        <cdr:cNvPr id="2" name="文字方塊 1"/>
        <cdr:cNvSpPr txBox="1"/>
      </cdr:nvSpPr>
      <cdr:spPr>
        <a:xfrm xmlns:a="http://schemas.openxmlformats.org/drawingml/2006/main">
          <a:off x="3384376" y="1744592"/>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800" dirty="0">
              <a:latin typeface="微軟正黑體" panose="020B0604030504040204" pitchFamily="34" charset="-120"/>
              <a:ea typeface="微軟正黑體" panose="020B0604030504040204" pitchFamily="34" charset="-120"/>
            </a:rPr>
            <a:t>57.5%</a:t>
          </a:r>
          <a:endParaRPr lang="zh-HK" altLang="en-US" sz="18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0.29531</cdr:x>
      <cdr:y>0.37612</cdr:y>
    </cdr:from>
    <cdr:to>
      <cdr:x>0.44887</cdr:x>
      <cdr:y>0.447</cdr:y>
    </cdr:to>
    <cdr:sp macro="" textlink="">
      <cdr:nvSpPr>
        <cdr:cNvPr id="3" name="文字方塊 2"/>
        <cdr:cNvSpPr txBox="1"/>
      </cdr:nvSpPr>
      <cdr:spPr>
        <a:xfrm xmlns:a="http://schemas.openxmlformats.org/drawingml/2006/main">
          <a:off x="1800200" y="1528568"/>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800" dirty="0">
              <a:latin typeface="微軟正黑體" panose="020B0604030504040204" pitchFamily="34" charset="-120"/>
              <a:ea typeface="微軟正黑體" panose="020B0604030504040204" pitchFamily="34" charset="-120"/>
            </a:rPr>
            <a:t>42.5%</a:t>
          </a:r>
          <a:endParaRPr lang="zh-HK" altLang="en-US" sz="1800" dirty="0">
            <a:latin typeface="微軟正黑體" panose="020B0604030504040204" pitchFamily="34" charset="-120"/>
            <a:ea typeface="微軟正黑體" panose="020B0604030504040204" pitchFamily="34" charset="-12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0.55518</cdr:x>
      <cdr:y>0.42928</cdr:y>
    </cdr:from>
    <cdr:to>
      <cdr:x>0.72055</cdr:x>
      <cdr:y>0.53559</cdr:y>
    </cdr:to>
    <cdr:sp macro="" textlink="">
      <cdr:nvSpPr>
        <cdr:cNvPr id="2" name="文字方塊 1"/>
        <cdr:cNvSpPr txBox="1"/>
      </cdr:nvSpPr>
      <cdr:spPr>
        <a:xfrm xmlns:a="http://schemas.openxmlformats.org/drawingml/2006/main">
          <a:off x="3384376" y="1744592"/>
          <a:ext cx="1008112"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800" dirty="0">
              <a:latin typeface="微軟正黑體" panose="020B0604030504040204" pitchFamily="34" charset="-120"/>
              <a:ea typeface="微軟正黑體" panose="020B0604030504040204" pitchFamily="34" charset="-120"/>
            </a:rPr>
            <a:t>43.1%</a:t>
          </a:r>
          <a:endParaRPr lang="zh-HK" altLang="en-US" sz="18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0.29531</cdr:x>
      <cdr:y>0.37612</cdr:y>
    </cdr:from>
    <cdr:to>
      <cdr:x>0.44887</cdr:x>
      <cdr:y>0.447</cdr:y>
    </cdr:to>
    <cdr:sp macro="" textlink="">
      <cdr:nvSpPr>
        <cdr:cNvPr id="3" name="文字方塊 2"/>
        <cdr:cNvSpPr txBox="1"/>
      </cdr:nvSpPr>
      <cdr:spPr>
        <a:xfrm xmlns:a="http://schemas.openxmlformats.org/drawingml/2006/main">
          <a:off x="1800200" y="1528568"/>
          <a:ext cx="93610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800" dirty="0">
              <a:latin typeface="微軟正黑體" panose="020B0604030504040204" pitchFamily="34" charset="-120"/>
              <a:ea typeface="微軟正黑體" panose="020B0604030504040204" pitchFamily="34" charset="-120"/>
            </a:rPr>
            <a:t>56.9%</a:t>
          </a:r>
          <a:endParaRPr lang="zh-HK" altLang="en-US" sz="1800" dirty="0">
            <a:latin typeface="微軟正黑體" panose="020B0604030504040204" pitchFamily="34" charset="-120"/>
            <a:ea typeface="微軟正黑體" panose="020B0604030504040204" pitchFamily="34" charset="-12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0.07933</cdr:x>
      <cdr:y>0.43305</cdr:y>
    </cdr:from>
    <cdr:to>
      <cdr:x>0.26282</cdr:x>
      <cdr:y>0.5</cdr:y>
    </cdr:to>
    <cdr:sp macro="" textlink="">
      <cdr:nvSpPr>
        <cdr:cNvPr id="2" name="文字方塊 6"/>
        <cdr:cNvSpPr txBox="1"/>
      </cdr:nvSpPr>
      <cdr:spPr>
        <a:xfrm xmlns:a="http://schemas.openxmlformats.org/drawingml/2006/main">
          <a:off x="716080" y="2588194"/>
          <a:ext cx="1656185" cy="4001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dirty="0">
              <a:latin typeface="微軟正黑體" panose="020B0604030504040204" pitchFamily="34" charset="-120"/>
              <a:ea typeface="微軟正黑體" panose="020B0604030504040204" pitchFamily="34" charset="-120"/>
            </a:rPr>
            <a:t>51- 60</a:t>
          </a:r>
          <a:endParaRPr lang="zh-HK" altLang="en-US" sz="20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0.07593</cdr:x>
      <cdr:y>0.50476</cdr:y>
    </cdr:from>
    <cdr:to>
      <cdr:x>0.26739</cdr:x>
      <cdr:y>0.5717</cdr:y>
    </cdr:to>
    <cdr:sp macro="" textlink="">
      <cdr:nvSpPr>
        <cdr:cNvPr id="3" name="文字方塊 6"/>
        <cdr:cNvSpPr txBox="1"/>
      </cdr:nvSpPr>
      <cdr:spPr>
        <a:xfrm xmlns:a="http://schemas.openxmlformats.org/drawingml/2006/main">
          <a:off x="685346" y="3016764"/>
          <a:ext cx="1728173" cy="40007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dirty="0">
              <a:latin typeface="微軟正黑體" panose="020B0604030504040204" pitchFamily="34" charset="-120"/>
              <a:ea typeface="微軟正黑體" panose="020B0604030504040204" pitchFamily="34" charset="-120"/>
            </a:rPr>
            <a:t> 61- 70</a:t>
          </a:r>
          <a:endParaRPr lang="zh-HK" altLang="en-US" sz="20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0.08161</cdr:x>
      <cdr:y>0.59036</cdr:y>
    </cdr:from>
    <cdr:to>
      <cdr:x>0.24713</cdr:x>
      <cdr:y>0.65731</cdr:y>
    </cdr:to>
    <cdr:sp macro="" textlink="">
      <cdr:nvSpPr>
        <cdr:cNvPr id="4" name="文字方塊 6"/>
        <cdr:cNvSpPr txBox="1"/>
      </cdr:nvSpPr>
      <cdr:spPr>
        <a:xfrm xmlns:a="http://schemas.openxmlformats.org/drawingml/2006/main">
          <a:off x="736647" y="3528391"/>
          <a:ext cx="1494039" cy="40010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dirty="0">
              <a:latin typeface="微軟正黑體" panose="020B0604030504040204" pitchFamily="34" charset="-120"/>
              <a:ea typeface="微軟正黑體" panose="020B0604030504040204" pitchFamily="34" charset="-120"/>
            </a:rPr>
            <a:t>71 - 80</a:t>
          </a:r>
          <a:endParaRPr lang="zh-HK" altLang="en-US" sz="20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0.08162</cdr:x>
      <cdr:y>0.66265</cdr:y>
    </cdr:from>
    <cdr:to>
      <cdr:x>0.26309</cdr:x>
      <cdr:y>0.7296</cdr:y>
    </cdr:to>
    <cdr:sp macro="" textlink="">
      <cdr:nvSpPr>
        <cdr:cNvPr id="5" name="文字方塊 6"/>
        <cdr:cNvSpPr txBox="1"/>
      </cdr:nvSpPr>
      <cdr:spPr>
        <a:xfrm xmlns:a="http://schemas.openxmlformats.org/drawingml/2006/main">
          <a:off x="736737" y="3960439"/>
          <a:ext cx="1637966" cy="40010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b="1" dirty="0">
              <a:latin typeface="微軟正黑體" panose="020B0604030504040204" pitchFamily="34" charset="-120"/>
              <a:ea typeface="微軟正黑體" panose="020B0604030504040204" pitchFamily="34" charset="-120"/>
            </a:rPr>
            <a:t>81 - 90</a:t>
          </a:r>
          <a:endParaRPr lang="zh-HK" altLang="en-US" sz="2000" b="1"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0.07978</cdr:x>
      <cdr:y>0.73494</cdr:y>
    </cdr:from>
    <cdr:to>
      <cdr:x>0.25511</cdr:x>
      <cdr:y>0.80188</cdr:y>
    </cdr:to>
    <cdr:sp macro="" textlink="">
      <cdr:nvSpPr>
        <cdr:cNvPr id="6" name="文字方塊 6"/>
        <cdr:cNvSpPr txBox="1"/>
      </cdr:nvSpPr>
      <cdr:spPr>
        <a:xfrm xmlns:a="http://schemas.openxmlformats.org/drawingml/2006/main">
          <a:off x="720099" y="4392487"/>
          <a:ext cx="1582595" cy="40010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dirty="0">
              <a:latin typeface="微軟正黑體" panose="020B0604030504040204" pitchFamily="34" charset="-120"/>
              <a:ea typeface="微軟正黑體" panose="020B0604030504040204" pitchFamily="34" charset="-120"/>
            </a:rPr>
            <a:t>91 - 100</a:t>
          </a:r>
          <a:endParaRPr lang="zh-HK" altLang="en-US" sz="2000" dirty="0">
            <a:latin typeface="微軟正黑體" panose="020B0604030504040204" pitchFamily="34" charset="-120"/>
            <a:ea typeface="微軟正黑體" panose="020B0604030504040204" pitchFamily="34" charset="-120"/>
          </a:endParaRPr>
        </a:p>
      </cdr:txBody>
    </cdr:sp>
  </cdr:relSizeAnchor>
  <cdr:relSizeAnchor xmlns:cdr="http://schemas.openxmlformats.org/drawingml/2006/chartDrawing">
    <cdr:from>
      <cdr:x>0.07705</cdr:x>
      <cdr:y>0.81425</cdr:y>
    </cdr:from>
    <cdr:to>
      <cdr:x>0.23118</cdr:x>
      <cdr:y>0.8812</cdr:y>
    </cdr:to>
    <cdr:sp macro="" textlink="">
      <cdr:nvSpPr>
        <cdr:cNvPr id="7" name="文字方塊 6"/>
        <cdr:cNvSpPr txBox="1"/>
      </cdr:nvSpPr>
      <cdr:spPr>
        <a:xfrm xmlns:a="http://schemas.openxmlformats.org/drawingml/2006/main">
          <a:off x="695475" y="4866499"/>
          <a:ext cx="1391195" cy="4001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xmlns:a="http://schemas.openxmlformats.org/drawingml/2006/main">
          <a:r>
            <a:rPr lang="en-HK" altLang="zh-HK" sz="2000" dirty="0">
              <a:latin typeface="微軟正黑體" panose="020B0604030504040204" pitchFamily="34" charset="-120"/>
              <a:ea typeface="微軟正黑體" panose="020B0604030504040204" pitchFamily="34" charset="-120"/>
            </a:rPr>
            <a:t>Over 100</a:t>
          </a:r>
          <a:endParaRPr lang="zh-HK" altLang="en-US" sz="2000" dirty="0">
            <a:latin typeface="微軟正黑體" panose="020B0604030504040204" pitchFamily="34" charset="-120"/>
            <a:ea typeface="微軟正黑體" panose="020B0604030504040204" pitchFamily="34" charset="-12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0FE67A2-F6ED-4522-860E-B7DA35266FAF}" type="datetimeFigureOut">
              <a:rPr lang="zh-HK" altLang="en-US" smtClean="0"/>
              <a:t>29/11/2018</a:t>
            </a:fld>
            <a:endParaRPr lang="zh-HK"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3192B68-252E-424D-85DE-B52B097E001E}" type="slidenum">
              <a:rPr lang="zh-HK" altLang="en-US" smtClean="0"/>
              <a:t>‹#›</a:t>
            </a:fld>
            <a:endParaRPr lang="zh-HK" altLang="en-US"/>
          </a:p>
        </p:txBody>
      </p:sp>
    </p:spTree>
    <p:extLst>
      <p:ext uri="{BB962C8B-B14F-4D97-AF65-F5344CB8AC3E}">
        <p14:creationId xmlns:p14="http://schemas.microsoft.com/office/powerpoint/2010/main" val="385000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A3AC58C0-32D6-4B69-AC44-0C39E1DC731F}" type="slidenum">
              <a:rPr lang="zh-HK" altLang="en-US" smtClean="0">
                <a:solidFill>
                  <a:srgbClr val="000000"/>
                </a:solidFill>
              </a:rPr>
              <a:pPr/>
              <a:t>4</a:t>
            </a:fld>
            <a:endParaRPr lang="zh-HK" altLang="en-US">
              <a:solidFill>
                <a:srgbClr val="000000"/>
              </a:solidFill>
            </a:endParaRPr>
          </a:p>
        </p:txBody>
      </p:sp>
    </p:spTree>
    <p:extLst>
      <p:ext uri="{BB962C8B-B14F-4D97-AF65-F5344CB8AC3E}">
        <p14:creationId xmlns:p14="http://schemas.microsoft.com/office/powerpoint/2010/main" val="62630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3192B68-252E-424D-85DE-B52B097E001E}" type="slidenum">
              <a:rPr lang="zh-HK" altLang="en-US" smtClean="0"/>
              <a:t>22</a:t>
            </a:fld>
            <a:endParaRPr lang="zh-HK" altLang="en-US"/>
          </a:p>
        </p:txBody>
      </p:sp>
    </p:spTree>
    <p:extLst>
      <p:ext uri="{BB962C8B-B14F-4D97-AF65-F5344CB8AC3E}">
        <p14:creationId xmlns:p14="http://schemas.microsoft.com/office/powerpoint/2010/main" val="427351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HK" dirty="0"/>
          </a:p>
        </p:txBody>
      </p:sp>
      <p:sp>
        <p:nvSpPr>
          <p:cNvPr id="4" name="投影片編號版面配置區 3"/>
          <p:cNvSpPr>
            <a:spLocks noGrp="1"/>
          </p:cNvSpPr>
          <p:nvPr>
            <p:ph type="sldNum" sz="quarter" idx="5"/>
          </p:nvPr>
        </p:nvSpPr>
        <p:spPr/>
        <p:txBody>
          <a:bodyPr/>
          <a:lstStyle/>
          <a:p>
            <a:fld id="{03192B68-252E-424D-85DE-B52B097E001E}" type="slidenum">
              <a:rPr lang="zh-HK" altLang="en-US" smtClean="0"/>
              <a:t>5</a:t>
            </a:fld>
            <a:endParaRPr lang="zh-HK" altLang="en-US"/>
          </a:p>
        </p:txBody>
      </p:sp>
    </p:spTree>
    <p:extLst>
      <p:ext uri="{BB962C8B-B14F-4D97-AF65-F5344CB8AC3E}">
        <p14:creationId xmlns:p14="http://schemas.microsoft.com/office/powerpoint/2010/main" val="247955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p:spPr>
        <p:txBody>
          <a:bodyPr/>
          <a:lstStyle/>
          <a:p>
            <a:endParaRPr lang="zh-HK" altLang="en-US" dirty="0"/>
          </a:p>
        </p:txBody>
      </p:sp>
      <p:sp>
        <p:nvSpPr>
          <p:cNvPr id="25604" name="投影片編號版面配置區 3"/>
          <p:cNvSpPr>
            <a:spLocks noGrp="1"/>
          </p:cNvSpPr>
          <p:nvPr>
            <p:ph type="sldNum" sz="quarter" idx="5"/>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143A8C8-7DDC-4FB6-A608-497A6479E326}" type="slidenum">
              <a:rPr lang="en-US" altLang="zh-TW" sz="1200" smtClean="0">
                <a:latin typeface="微軟正黑體" panose="020B0604030504040204" pitchFamily="34" charset="-120"/>
                <a:ea typeface="微軟正黑體" panose="020B0604030504040204" pitchFamily="34" charset="-120"/>
              </a:rPr>
              <a:pPr/>
              <a:t>7</a:t>
            </a:fld>
            <a:endParaRPr lang="en-US" altLang="zh-TW"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33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00972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72069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pPr>
              <a:defRPr/>
            </a:pPr>
            <a:fld id="{86A11AD7-506D-4584-85E7-87763F0D4AE4}" type="slidenum">
              <a:rPr lang="en-US" altLang="zh-TW" smtClean="0"/>
              <a:pPr>
                <a:defRPr/>
              </a:pPr>
              <a:t>12</a:t>
            </a:fld>
            <a:endParaRPr lang="en-US" altLang="zh-TW" dirty="0"/>
          </a:p>
        </p:txBody>
      </p:sp>
    </p:spTree>
    <p:extLst>
      <p:ext uri="{BB962C8B-B14F-4D97-AF65-F5344CB8AC3E}">
        <p14:creationId xmlns:p14="http://schemas.microsoft.com/office/powerpoint/2010/main" val="75155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03192B68-252E-424D-85DE-B52B097E001E}" type="slidenum">
              <a:rPr lang="zh-HK" altLang="en-US" smtClean="0"/>
              <a:t>15</a:t>
            </a:fld>
            <a:endParaRPr lang="zh-HK" altLang="en-US"/>
          </a:p>
        </p:txBody>
      </p:sp>
    </p:spTree>
    <p:extLst>
      <p:ext uri="{BB962C8B-B14F-4D97-AF65-F5344CB8AC3E}">
        <p14:creationId xmlns:p14="http://schemas.microsoft.com/office/powerpoint/2010/main" val="154946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03192B68-252E-424D-85DE-B52B097E001E}" type="slidenum">
              <a:rPr lang="zh-HK" altLang="en-US" smtClean="0"/>
              <a:t>18</a:t>
            </a:fld>
            <a:endParaRPr lang="zh-HK" altLang="en-US"/>
          </a:p>
        </p:txBody>
      </p:sp>
    </p:spTree>
    <p:extLst>
      <p:ext uri="{BB962C8B-B14F-4D97-AF65-F5344CB8AC3E}">
        <p14:creationId xmlns:p14="http://schemas.microsoft.com/office/powerpoint/2010/main" val="217293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fld id="{03192B68-252E-424D-85DE-B52B097E001E}" type="slidenum">
              <a:rPr lang="zh-HK" altLang="en-US" smtClean="0"/>
              <a:t>19</a:t>
            </a:fld>
            <a:endParaRPr lang="zh-HK" altLang="en-US"/>
          </a:p>
        </p:txBody>
      </p:sp>
    </p:spTree>
    <p:extLst>
      <p:ext uri="{BB962C8B-B14F-4D97-AF65-F5344CB8AC3E}">
        <p14:creationId xmlns:p14="http://schemas.microsoft.com/office/powerpoint/2010/main" val="348071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fld id="{E71D53E2-F2E9-441E-8CC9-24E35AF594C1}" type="datetime1">
              <a:rPr lang="zh-HK" altLang="en-US" smtClean="0"/>
              <a:t>29/11/2018</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D974F53-9236-45EE-B7C2-819ADD69D500}" type="slidenum">
              <a:rPr lang="en-US" altLang="zh-TW"/>
              <a:pPr>
                <a:defRPr/>
              </a:pPr>
              <a:t>‹#›</a:t>
            </a:fld>
            <a:endParaRPr lang="en-US" altLang="zh-TW"/>
          </a:p>
        </p:txBody>
      </p:sp>
    </p:spTree>
    <p:extLst>
      <p:ext uri="{BB962C8B-B14F-4D97-AF65-F5344CB8AC3E}">
        <p14:creationId xmlns:p14="http://schemas.microsoft.com/office/powerpoint/2010/main" val="312294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6300C1BF-110C-4BA1-B1B6-6154DEBD99AD}" type="datetime1">
              <a:rPr lang="zh-HK" altLang="en-US" smtClean="0"/>
              <a:t>29/11/2018</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476A833-CA65-4E0E-B04E-504A182A1C54}" type="slidenum">
              <a:rPr lang="en-US" altLang="zh-TW"/>
              <a:pPr>
                <a:defRPr/>
              </a:pPr>
              <a:t>‹#›</a:t>
            </a:fld>
            <a:endParaRPr lang="en-US" altLang="zh-TW"/>
          </a:p>
        </p:txBody>
      </p:sp>
    </p:spTree>
    <p:extLst>
      <p:ext uri="{BB962C8B-B14F-4D97-AF65-F5344CB8AC3E}">
        <p14:creationId xmlns:p14="http://schemas.microsoft.com/office/powerpoint/2010/main" val="416540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0A72D557-7F68-4456-A247-B50A79397360}" type="datetime1">
              <a:rPr lang="zh-HK" altLang="en-US" smtClean="0"/>
              <a:t>29/11/2018</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70CF43B-3057-4E59-B0B3-C2C33B1266D7}" type="slidenum">
              <a:rPr lang="en-US" altLang="zh-TW"/>
              <a:pPr>
                <a:defRPr/>
              </a:pPr>
              <a:t>‹#›</a:t>
            </a:fld>
            <a:endParaRPr lang="en-US" altLang="zh-TW"/>
          </a:p>
        </p:txBody>
      </p:sp>
    </p:spTree>
    <p:extLst>
      <p:ext uri="{BB962C8B-B14F-4D97-AF65-F5344CB8AC3E}">
        <p14:creationId xmlns:p14="http://schemas.microsoft.com/office/powerpoint/2010/main" val="285946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6ED40E04-F956-4CE9-8809-732297E91227}" type="datetime1">
              <a:rPr lang="zh-HK" altLang="en-US" smtClean="0"/>
              <a:t>29/11/2018</a:t>
            </a:fld>
            <a:endParaRPr lang="zh-HK" altLang="en-US" dirty="0"/>
          </a:p>
        </p:txBody>
      </p:sp>
      <p:sp>
        <p:nvSpPr>
          <p:cNvPr id="5" name="頁尾版面配置區 4"/>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795B1A7C-6D95-4CC0-985E-13A2B8AAE9B9}" type="slidenum">
              <a:rPr lang="zh-HK" altLang="en-US" smtClean="0"/>
              <a:pPr>
                <a:defRPr/>
              </a:pPr>
              <a:t>‹#›</a:t>
            </a:fld>
            <a:endParaRPr lang="zh-HK" altLang="en-US" dirty="0"/>
          </a:p>
        </p:txBody>
      </p:sp>
    </p:spTree>
    <p:extLst>
      <p:ext uri="{BB962C8B-B14F-4D97-AF65-F5344CB8AC3E}">
        <p14:creationId xmlns:p14="http://schemas.microsoft.com/office/powerpoint/2010/main" val="2406005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E6AC1078-67F1-4208-A0B4-CF35F0D73122}" type="datetime1">
              <a:rPr lang="zh-HK" altLang="en-US" smtClean="0"/>
              <a:t>29/11/2018</a:t>
            </a:fld>
            <a:endParaRPr lang="zh-HK" altLang="en-US" dirty="0"/>
          </a:p>
        </p:txBody>
      </p:sp>
      <p:sp>
        <p:nvSpPr>
          <p:cNvPr id="5" name="頁尾版面配置區 4"/>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66B6CEFD-D377-4700-B6AD-4AF9ECAAEE88}" type="slidenum">
              <a:rPr lang="zh-HK" altLang="en-US" smtClean="0"/>
              <a:pPr>
                <a:defRPr/>
              </a:pPr>
              <a:t>‹#›</a:t>
            </a:fld>
            <a:endParaRPr lang="zh-HK" altLang="en-US" dirty="0"/>
          </a:p>
        </p:txBody>
      </p:sp>
    </p:spTree>
    <p:extLst>
      <p:ext uri="{BB962C8B-B14F-4D97-AF65-F5344CB8AC3E}">
        <p14:creationId xmlns:p14="http://schemas.microsoft.com/office/powerpoint/2010/main" val="418976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ED5F3B3D-9638-49A1-855D-1182F1859CBA}" type="datetime1">
              <a:rPr lang="zh-HK" altLang="en-US" smtClean="0"/>
              <a:t>29/11/2018</a:t>
            </a:fld>
            <a:endParaRPr lang="zh-HK" altLang="en-US" dirty="0"/>
          </a:p>
        </p:txBody>
      </p:sp>
      <p:sp>
        <p:nvSpPr>
          <p:cNvPr id="5" name="頁尾版面配置區 4"/>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4B6DDCC0-8F1B-4DA4-8195-DC1BD895FC7E}" type="slidenum">
              <a:rPr lang="zh-HK" altLang="en-US" smtClean="0"/>
              <a:pPr>
                <a:defRPr/>
              </a:pPr>
              <a:t>‹#›</a:t>
            </a:fld>
            <a:endParaRPr lang="zh-HK" altLang="en-US" dirty="0"/>
          </a:p>
        </p:txBody>
      </p:sp>
    </p:spTree>
    <p:extLst>
      <p:ext uri="{BB962C8B-B14F-4D97-AF65-F5344CB8AC3E}">
        <p14:creationId xmlns:p14="http://schemas.microsoft.com/office/powerpoint/2010/main" val="32474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2F32CEB7-9800-4932-8453-657DCE455D8B}" type="datetime1">
              <a:rPr lang="zh-HK" altLang="en-US" smtClean="0"/>
              <a:t>29/11/2018</a:t>
            </a:fld>
            <a:endParaRPr lang="zh-HK" altLang="en-US" dirty="0"/>
          </a:p>
        </p:txBody>
      </p:sp>
      <p:sp>
        <p:nvSpPr>
          <p:cNvPr id="6" name="頁尾版面配置區 5"/>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7" name="投影片編號版面配置區 6"/>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97907950-5748-452F-B7F4-9564E3F48DBF}" type="slidenum">
              <a:rPr lang="zh-HK" altLang="en-US" smtClean="0"/>
              <a:pPr>
                <a:defRPr/>
              </a:pPr>
              <a:t>‹#›</a:t>
            </a:fld>
            <a:endParaRPr lang="zh-HK" altLang="en-US" dirty="0"/>
          </a:p>
        </p:txBody>
      </p:sp>
    </p:spTree>
    <p:extLst>
      <p:ext uri="{BB962C8B-B14F-4D97-AF65-F5344CB8AC3E}">
        <p14:creationId xmlns:p14="http://schemas.microsoft.com/office/powerpoint/2010/main" val="283794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A94ACFEC-4AC4-47AE-B97C-DE823F7E0A22}" type="datetime1">
              <a:rPr lang="zh-HK" altLang="en-US" smtClean="0"/>
              <a:t>29/11/2018</a:t>
            </a:fld>
            <a:endParaRPr lang="zh-HK" altLang="en-US" dirty="0"/>
          </a:p>
        </p:txBody>
      </p:sp>
      <p:sp>
        <p:nvSpPr>
          <p:cNvPr id="8" name="頁尾版面配置區 7"/>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9" name="投影片編號版面配置區 8"/>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95F9DEBB-5C43-4F2E-8F8E-F9C1216C003A}" type="slidenum">
              <a:rPr lang="zh-HK" altLang="en-US" smtClean="0"/>
              <a:pPr>
                <a:defRPr/>
              </a:pPr>
              <a:t>‹#›</a:t>
            </a:fld>
            <a:endParaRPr lang="zh-HK" altLang="en-US" dirty="0"/>
          </a:p>
        </p:txBody>
      </p:sp>
    </p:spTree>
    <p:extLst>
      <p:ext uri="{BB962C8B-B14F-4D97-AF65-F5344CB8AC3E}">
        <p14:creationId xmlns:p14="http://schemas.microsoft.com/office/powerpoint/2010/main" val="238646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3C664D1E-3BBB-4B15-A90B-43A26D02E978}" type="datetime1">
              <a:rPr lang="zh-HK" altLang="en-US" smtClean="0"/>
              <a:t>29/11/2018</a:t>
            </a:fld>
            <a:endParaRPr lang="zh-HK" altLang="en-US" dirty="0"/>
          </a:p>
        </p:txBody>
      </p:sp>
      <p:sp>
        <p:nvSpPr>
          <p:cNvPr id="4" name="頁尾版面配置區 3"/>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5" name="投影片編號版面配置區 4"/>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F9EF54B4-EBC8-4E07-8BC5-4DBB4A67A833}" type="slidenum">
              <a:rPr lang="zh-HK" altLang="en-US" smtClean="0"/>
              <a:pPr>
                <a:defRPr/>
              </a:pPr>
              <a:t>‹#›</a:t>
            </a:fld>
            <a:endParaRPr lang="zh-HK" altLang="en-US" dirty="0"/>
          </a:p>
        </p:txBody>
      </p:sp>
    </p:spTree>
    <p:extLst>
      <p:ext uri="{BB962C8B-B14F-4D97-AF65-F5344CB8AC3E}">
        <p14:creationId xmlns:p14="http://schemas.microsoft.com/office/powerpoint/2010/main" val="128011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77648716-7FC7-4E37-A0C0-564E9E5F6898}" type="datetime1">
              <a:rPr lang="zh-HK" altLang="en-US" smtClean="0"/>
              <a:t>29/11/2018</a:t>
            </a:fld>
            <a:endParaRPr lang="zh-HK" altLang="en-US" dirty="0"/>
          </a:p>
        </p:txBody>
      </p:sp>
      <p:sp>
        <p:nvSpPr>
          <p:cNvPr id="3" name="頁尾版面配置區 2"/>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4" name="投影片編號版面配置區 3"/>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AD049D3C-99AD-4756-ABA8-3ED428BFA2C4}" type="slidenum">
              <a:rPr lang="zh-HK" altLang="en-US" smtClean="0"/>
              <a:pPr>
                <a:defRPr/>
              </a:pPr>
              <a:t>‹#›</a:t>
            </a:fld>
            <a:endParaRPr lang="zh-HK" altLang="en-US" dirty="0"/>
          </a:p>
        </p:txBody>
      </p:sp>
    </p:spTree>
    <p:extLst>
      <p:ext uri="{BB962C8B-B14F-4D97-AF65-F5344CB8AC3E}">
        <p14:creationId xmlns:p14="http://schemas.microsoft.com/office/powerpoint/2010/main" val="3979394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100653D6-78AE-4E96-A9C0-CC7C958E602F}" type="datetime1">
              <a:rPr lang="zh-HK" altLang="en-US" smtClean="0"/>
              <a:t>29/11/2018</a:t>
            </a:fld>
            <a:endParaRPr lang="zh-HK" altLang="en-US" dirty="0"/>
          </a:p>
        </p:txBody>
      </p:sp>
      <p:sp>
        <p:nvSpPr>
          <p:cNvPr id="6" name="頁尾版面配置區 5"/>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7" name="投影片編號版面配置區 6"/>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9956E85F-05D5-46FE-B8EA-B83921D81DF9}" type="slidenum">
              <a:rPr lang="zh-HK" altLang="en-US" smtClean="0"/>
              <a:pPr>
                <a:defRPr/>
              </a:pPr>
              <a:t>‹#›</a:t>
            </a:fld>
            <a:endParaRPr lang="zh-HK" altLang="en-US" dirty="0"/>
          </a:p>
        </p:txBody>
      </p:sp>
    </p:spTree>
    <p:extLst>
      <p:ext uri="{BB962C8B-B14F-4D97-AF65-F5344CB8AC3E}">
        <p14:creationId xmlns:p14="http://schemas.microsoft.com/office/powerpoint/2010/main" val="1191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F07F33D-0C6A-4030-829E-2D70F97A696C}" type="datetime1">
              <a:rPr lang="zh-HK" altLang="en-US" smtClean="0"/>
              <a:t>29/11/2018</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DF578E0-38D1-48AE-B9EA-4D0917900733}" type="slidenum">
              <a:rPr lang="en-US" altLang="zh-TW"/>
              <a:pPr>
                <a:defRPr/>
              </a:pPr>
              <a:t>‹#›</a:t>
            </a:fld>
            <a:endParaRPr lang="en-US" altLang="zh-TW"/>
          </a:p>
        </p:txBody>
      </p:sp>
    </p:spTree>
    <p:extLst>
      <p:ext uri="{BB962C8B-B14F-4D97-AF65-F5344CB8AC3E}">
        <p14:creationId xmlns:p14="http://schemas.microsoft.com/office/powerpoint/2010/main" val="2770775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HK"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8DC34B88-BE2E-4231-9BE1-40199C8195EB}" type="datetime1">
              <a:rPr lang="zh-HK" altLang="en-US" smtClean="0"/>
              <a:t>29/11/2018</a:t>
            </a:fld>
            <a:endParaRPr lang="zh-HK" altLang="en-US" dirty="0"/>
          </a:p>
        </p:txBody>
      </p:sp>
      <p:sp>
        <p:nvSpPr>
          <p:cNvPr id="6" name="頁尾版面配置區 5"/>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7" name="投影片編號版面配置區 6"/>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85FE612A-D7B1-4824-9688-CF4E82B68C5C}" type="slidenum">
              <a:rPr lang="zh-HK" altLang="en-US" smtClean="0"/>
              <a:pPr>
                <a:defRPr/>
              </a:pPr>
              <a:t>‹#›</a:t>
            </a:fld>
            <a:endParaRPr lang="zh-HK" altLang="en-US" dirty="0"/>
          </a:p>
        </p:txBody>
      </p:sp>
    </p:spTree>
    <p:extLst>
      <p:ext uri="{BB962C8B-B14F-4D97-AF65-F5344CB8AC3E}">
        <p14:creationId xmlns:p14="http://schemas.microsoft.com/office/powerpoint/2010/main" val="4026633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17E3B5E8-D99C-44AC-8BD5-95E3C4FD3141}" type="datetime1">
              <a:rPr lang="zh-HK" altLang="en-US" smtClean="0"/>
              <a:t>29/11/2018</a:t>
            </a:fld>
            <a:endParaRPr lang="zh-HK" altLang="en-US" dirty="0"/>
          </a:p>
        </p:txBody>
      </p:sp>
      <p:sp>
        <p:nvSpPr>
          <p:cNvPr id="5" name="頁尾版面配置區 4"/>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06F65DBA-2C5F-44A4-8AF7-9CCFA7272638}" type="slidenum">
              <a:rPr lang="zh-HK" altLang="en-US" smtClean="0"/>
              <a:pPr>
                <a:defRPr/>
              </a:pPr>
              <a:t>‹#›</a:t>
            </a:fld>
            <a:endParaRPr lang="zh-HK" altLang="en-US" dirty="0"/>
          </a:p>
        </p:txBody>
      </p:sp>
    </p:spTree>
    <p:extLst>
      <p:ext uri="{BB962C8B-B14F-4D97-AF65-F5344CB8AC3E}">
        <p14:creationId xmlns:p14="http://schemas.microsoft.com/office/powerpoint/2010/main" val="29185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C284B4B6-1D52-48FC-ADD3-7C951BD1C6D8}" type="datetime1">
              <a:rPr lang="zh-HK" altLang="en-US" smtClean="0"/>
              <a:t>29/11/2018</a:t>
            </a:fld>
            <a:endParaRPr lang="zh-HK" altLang="en-US" dirty="0"/>
          </a:p>
        </p:txBody>
      </p:sp>
      <p:sp>
        <p:nvSpPr>
          <p:cNvPr id="5" name="頁尾版面配置區 4"/>
          <p:cNvSpPr>
            <a:spLocks noGrp="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B202B450-E7AE-489F-926E-9048EC7BC7FF}" type="slidenum">
              <a:rPr lang="zh-HK" altLang="en-US" smtClean="0"/>
              <a:pPr>
                <a:defRPr/>
              </a:pPr>
              <a:t>‹#›</a:t>
            </a:fld>
            <a:endParaRPr lang="zh-HK" altLang="en-US" dirty="0"/>
          </a:p>
        </p:txBody>
      </p:sp>
    </p:spTree>
    <p:extLst>
      <p:ext uri="{BB962C8B-B14F-4D97-AF65-F5344CB8AC3E}">
        <p14:creationId xmlns:p14="http://schemas.microsoft.com/office/powerpoint/2010/main" val="40635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10"/>
          </p:nvPr>
        </p:nvSpPr>
        <p:spPr/>
        <p:txBody>
          <a:bodyPr lIns="0" tIns="0" rIns="0" bIns="0"/>
          <a:lstStyle>
            <a:lvl1pPr algn="ctr" eaLnBrk="0" fontAlgn="base" hangingPunct="0">
              <a:spcBef>
                <a:spcPct val="0"/>
              </a:spcBef>
              <a:spcAft>
                <a:spcPct val="0"/>
              </a:spcAft>
              <a:defRPr kumimoji="1">
                <a:solidFill>
                  <a:prstClr val="black">
                    <a:tint val="75000"/>
                  </a:prstClr>
                </a:solidFill>
                <a:latin typeface="微軟正黑體" panose="020B0604030504040204" pitchFamily="34" charset="-120"/>
              </a:defRPr>
            </a:lvl1pPr>
          </a:lstStyle>
          <a:p>
            <a:pPr>
              <a:defRPr/>
            </a:pPr>
            <a:endParaRPr lang="zh-HK" altLang="en-US" dirty="0"/>
          </a:p>
        </p:txBody>
      </p:sp>
      <p:sp>
        <p:nvSpPr>
          <p:cNvPr id="4" name="Holder 4"/>
          <p:cNvSpPr>
            <a:spLocks noGrp="1"/>
          </p:cNvSpPr>
          <p:nvPr>
            <p:ph type="dt" sz="half" idx="11"/>
          </p:nvPr>
        </p:nvSpPr>
        <p:spPr/>
        <p:txBody>
          <a:bodyPr lIns="0" tIns="0" rIns="0" bIns="0"/>
          <a:lstStyle>
            <a:lvl1pPr algn="l" eaLnBrk="0" fontAlgn="base" hangingPunct="0">
              <a:spcBef>
                <a:spcPct val="0"/>
              </a:spcBef>
              <a:spcAft>
                <a:spcPct val="0"/>
              </a:spcAft>
              <a:defRPr kumimoji="1">
                <a:solidFill>
                  <a:prstClr val="black">
                    <a:tint val="75000"/>
                  </a:prstClr>
                </a:solidFill>
                <a:latin typeface="微軟正黑體" panose="020B0604030504040204" pitchFamily="34" charset="-120"/>
              </a:defRPr>
            </a:lvl1pPr>
          </a:lstStyle>
          <a:p>
            <a:pPr>
              <a:defRPr/>
            </a:pPr>
            <a:fld id="{0319A1AD-760C-487B-A6AC-064E8815A8FA}" type="datetime1">
              <a:rPr lang="zh-HK" altLang="en-US" smtClean="0"/>
              <a:t>29/11/2018</a:t>
            </a:fld>
            <a:endParaRPr lang="en-US" dirty="0"/>
          </a:p>
        </p:txBody>
      </p:sp>
      <p:sp>
        <p:nvSpPr>
          <p:cNvPr id="5" name="Holder 5"/>
          <p:cNvSpPr>
            <a:spLocks noGrp="1"/>
          </p:cNvSpPr>
          <p:nvPr>
            <p:ph type="sldNum" sz="quarter" idx="12"/>
          </p:nvPr>
        </p:nvSpPr>
        <p:spPr/>
        <p:txBody>
          <a:bodyPr lIns="0" tIns="0" rIns="0" bIns="0"/>
          <a:lstStyle>
            <a:lvl1pPr eaLnBrk="0" fontAlgn="base" hangingPunct="0">
              <a:spcBef>
                <a:spcPct val="0"/>
              </a:spcBef>
              <a:spcAft>
                <a:spcPct val="0"/>
              </a:spcAft>
              <a:defRPr kumimoji="1" sz="825">
                <a:solidFill>
                  <a:srgbClr val="AAAAAA"/>
                </a:solidFill>
                <a:latin typeface="微軟正黑體" panose="020B0604030504040204" pitchFamily="34" charset="-120"/>
                <a:cs typeface="Times New Roman" panose="02020603050405020304" pitchFamily="18" charset="0"/>
              </a:defRPr>
            </a:lvl1pPr>
          </a:lstStyle>
          <a:p>
            <a:pPr>
              <a:defRPr/>
            </a:pPr>
            <a:fld id="{74202A83-0830-4EB9-8ACE-F8B499E6F2F1}" type="slidenum">
              <a:rPr lang="en-US" altLang="zh-HK" smtClean="0"/>
              <a:pPr>
                <a:defRPr/>
              </a:pPr>
              <a:t>‹#›</a:t>
            </a:fld>
            <a:endParaRPr lang="zh-HK" altLang="en-US" dirty="0"/>
          </a:p>
        </p:txBody>
      </p:sp>
    </p:spTree>
    <p:extLst>
      <p:ext uri="{BB962C8B-B14F-4D97-AF65-F5344CB8AC3E}">
        <p14:creationId xmlns:p14="http://schemas.microsoft.com/office/powerpoint/2010/main" val="200091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286000" y="457202"/>
            <a:ext cx="6400800" cy="593725"/>
          </a:xfrm>
        </p:spPr>
        <p:txBody>
          <a:bodyPr/>
          <a:lstStyle/>
          <a:p>
            <a:r>
              <a:rPr lang="zh-TW" altLang="en-US"/>
              <a:t>按一下以編輯母片標題樣式</a:t>
            </a:r>
          </a:p>
        </p:txBody>
      </p:sp>
      <p:sp>
        <p:nvSpPr>
          <p:cNvPr id="3" name="表格版面配置區 2"/>
          <p:cNvSpPr>
            <a:spLocks noGrp="1"/>
          </p:cNvSpPr>
          <p:nvPr>
            <p:ph type="tbl" idx="1"/>
          </p:nvPr>
        </p:nvSpPr>
        <p:spPr>
          <a:xfrm>
            <a:off x="457200" y="1219200"/>
            <a:ext cx="8229600" cy="5029200"/>
          </a:xfrm>
        </p:spPr>
        <p:txBody>
          <a:bodyPr rtlCol="0">
            <a:normAutofit/>
          </a:bodyPr>
          <a:lstStyle/>
          <a:p>
            <a:pPr lvl="0"/>
            <a:endParaRPr lang="zh-TW" altLang="en-US" noProof="0"/>
          </a:p>
        </p:txBody>
      </p:sp>
      <p:sp>
        <p:nvSpPr>
          <p:cNvPr id="4" name="Rectangle 12"/>
          <p:cNvSpPr>
            <a:spLocks noGrp="1" noChangeArrowheads="1"/>
          </p:cNvSpPr>
          <p:nvPr>
            <p:ph type="dt" sz="half" idx="10"/>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35470B19-390C-437C-8739-81A1B239D13B}" type="datetime1">
              <a:rPr lang="zh-HK" altLang="en-US" smtClean="0"/>
              <a:t>29/11/2018</a:t>
            </a:fld>
            <a:endParaRPr lang="en-US" altLang="zh-TW" dirty="0"/>
          </a:p>
        </p:txBody>
      </p:sp>
      <p:sp>
        <p:nvSpPr>
          <p:cNvPr id="5" name="Rectangle 13"/>
          <p:cNvSpPr>
            <a:spLocks noGrp="1" noChangeArrowheads="1"/>
          </p:cNvSpPr>
          <p:nvPr>
            <p:ph type="ftr" sz="quarter" idx="11"/>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endParaRPr lang="zh-CN" altLang="en-US" dirty="0"/>
          </a:p>
        </p:txBody>
      </p:sp>
      <p:sp>
        <p:nvSpPr>
          <p:cNvPr id="6" name="Rectangle 14"/>
          <p:cNvSpPr>
            <a:spLocks noGrp="1" noChangeArrowheads="1"/>
          </p:cNvSpPr>
          <p:nvPr>
            <p:ph type="sldNum" sz="quarter" idx="12"/>
          </p:nvPr>
        </p:nvSpPr>
        <p:spPr/>
        <p:txBody>
          <a:bodyPr/>
          <a:lstStyle>
            <a:lvl1pPr eaLnBrk="0" fontAlgn="base" hangingPunct="0">
              <a:spcBef>
                <a:spcPct val="0"/>
              </a:spcBef>
              <a:spcAft>
                <a:spcPct val="0"/>
              </a:spcAft>
              <a:defRPr kumimoji="1">
                <a:latin typeface="微軟正黑體" panose="020B0604030504040204" pitchFamily="34" charset="-120"/>
              </a:defRPr>
            </a:lvl1pPr>
          </a:lstStyle>
          <a:p>
            <a:pPr>
              <a:defRPr/>
            </a:pPr>
            <a:fld id="{BCD77696-9403-4A70-92D4-1A0C8B0F33DC}" type="slidenum">
              <a:rPr lang="zh-CN" altLang="en-US" smtClean="0"/>
              <a:pPr>
                <a:defRPr/>
              </a:pPr>
              <a:t>‹#›</a:t>
            </a:fld>
            <a:endParaRPr lang="zh-TW" altLang="en-US" dirty="0"/>
          </a:p>
        </p:txBody>
      </p:sp>
    </p:spTree>
    <p:extLst>
      <p:ext uri="{BB962C8B-B14F-4D97-AF65-F5344CB8AC3E}">
        <p14:creationId xmlns:p14="http://schemas.microsoft.com/office/powerpoint/2010/main" val="129609928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zh-HK" altLang="en-US"/>
          </a:p>
        </p:txBody>
      </p:sp>
      <p:sp>
        <p:nvSpPr>
          <p:cNvPr id="4" name="日期版面配置區 3"/>
          <p:cNvSpPr>
            <a:spLocks noGrp="1"/>
          </p:cNvSpPr>
          <p:nvPr>
            <p:ph type="dt" sz="half" idx="10"/>
          </p:nvPr>
        </p:nvSpPr>
        <p:spPr/>
        <p:txBody>
          <a:bodyPr/>
          <a:lstStyle/>
          <a:p>
            <a:fld id="{780506BC-52FB-4192-9456-E085E9FC498B}"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3383398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CA13A270-48D3-48BE-B405-B09A6017E7AE}"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1545140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EF1CE326-4D94-4A8D-AB37-D04CA4A4DC77}"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722733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p:cNvSpPr>
            <a:spLocks noGrp="1"/>
          </p:cNvSpPr>
          <p:nvPr>
            <p:ph type="dt" sz="half" idx="10"/>
          </p:nvPr>
        </p:nvSpPr>
        <p:spPr/>
        <p:txBody>
          <a:bodyPr/>
          <a:lstStyle/>
          <a:p>
            <a:fld id="{254C619D-A1C3-4B2A-A4B1-0147C6D9813A}"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978403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p:cNvSpPr>
            <a:spLocks noGrp="1"/>
          </p:cNvSpPr>
          <p:nvPr>
            <p:ph type="dt" sz="half" idx="10"/>
          </p:nvPr>
        </p:nvSpPr>
        <p:spPr/>
        <p:txBody>
          <a:bodyPr/>
          <a:lstStyle/>
          <a:p>
            <a:fld id="{4AF2D398-6010-4F75-9E85-A0081715735D}"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8" name="頁尾版面配置區 7"/>
          <p:cNvSpPr>
            <a:spLocks noGrp="1"/>
          </p:cNvSpPr>
          <p:nvPr>
            <p:ph type="ftr" sz="quarter" idx="11"/>
          </p:nvPr>
        </p:nvSpPr>
        <p:spPr/>
        <p:txBody>
          <a:bodyPr/>
          <a:lstStyle/>
          <a:p>
            <a:endParaRPr lang="zh-HK"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193394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C712462B-039C-48C7-B79B-6D9D81190C73}" type="datetime1">
              <a:rPr lang="zh-HK" altLang="en-US" smtClean="0"/>
              <a:t>29/11/2018</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B81CB1A-6883-4028-B249-453F1E358EEC}" type="slidenum">
              <a:rPr lang="en-US" altLang="zh-TW"/>
              <a:pPr>
                <a:defRPr/>
              </a:pPr>
              <a:t>‹#›</a:t>
            </a:fld>
            <a:endParaRPr lang="en-US" altLang="zh-TW"/>
          </a:p>
        </p:txBody>
      </p:sp>
    </p:spTree>
    <p:extLst>
      <p:ext uri="{BB962C8B-B14F-4D97-AF65-F5344CB8AC3E}">
        <p14:creationId xmlns:p14="http://schemas.microsoft.com/office/powerpoint/2010/main" val="1046655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日期版面配置區 2"/>
          <p:cNvSpPr>
            <a:spLocks noGrp="1"/>
          </p:cNvSpPr>
          <p:nvPr>
            <p:ph type="dt" sz="half" idx="10"/>
          </p:nvPr>
        </p:nvSpPr>
        <p:spPr/>
        <p:txBody>
          <a:bodyPr/>
          <a:lstStyle/>
          <a:p>
            <a:fld id="{7FFFD645-5D28-4760-8860-D41EF4CF764E}"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zh-HK"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225599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A4F107B-DA43-4615-A9DC-DFA14F989B85}"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3" name="頁尾版面配置區 2"/>
          <p:cNvSpPr>
            <a:spLocks noGrp="1"/>
          </p:cNvSpPr>
          <p:nvPr>
            <p:ph type="ftr" sz="quarter" idx="11"/>
          </p:nvPr>
        </p:nvSpPr>
        <p:spPr/>
        <p:txBody>
          <a:bodyPr/>
          <a:lstStyle/>
          <a:p>
            <a:endParaRPr lang="zh-HK"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2291844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0B4477F-E186-4577-83B1-17433260602A}"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145774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D581B60-B8E3-4344-A315-890AC4CF0A42}"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zh-HK"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338500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449AF4F4-BDCD-467D-B827-723FF345F94C}"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460445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10"/>
          </p:nvPr>
        </p:nvSpPr>
        <p:spPr/>
        <p:txBody>
          <a:bodyPr/>
          <a:lstStyle/>
          <a:p>
            <a:fld id="{2E0C16A8-77A9-4ECE-A1F0-9456D21C33EA}" type="datetime1">
              <a:rPr lang="zh-HK" altLang="en-US" smtClean="0">
                <a:solidFill>
                  <a:prstClr val="black">
                    <a:tint val="75000"/>
                  </a:prstClr>
                </a:solidFill>
              </a:rPr>
              <a:t>29/11/2018</a:t>
            </a:fld>
            <a:endParaRPr lang="zh-HK" alt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zh-HK"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a:t>
            </a:fld>
            <a:endParaRPr lang="zh-HK" altLang="en-US" dirty="0">
              <a:solidFill>
                <a:prstClr val="black">
                  <a:tint val="75000"/>
                </a:prstClr>
              </a:solidFill>
            </a:endParaRPr>
          </a:p>
        </p:txBody>
      </p:sp>
    </p:spTree>
    <p:extLst>
      <p:ext uri="{BB962C8B-B14F-4D97-AF65-F5344CB8AC3E}">
        <p14:creationId xmlns:p14="http://schemas.microsoft.com/office/powerpoint/2010/main" val="2554613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solidFill>
                <a:prstClr val="black">
                  <a:tint val="75000"/>
                </a:prstClr>
              </a:solidFill>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C3BA43CA-2AE0-49DF-B828-49A40098E130}" type="datetime1">
              <a:rPr lang="zh-HK" altLang="en-US" smtClean="0">
                <a:solidFill>
                  <a:prstClr val="black">
                    <a:tint val="75000"/>
                  </a:prstClr>
                </a:solidFill>
              </a:rPr>
              <a:t>29/11/2018</a:t>
            </a:fld>
            <a:endParaRPr lang="en-US" dirty="0">
              <a:solidFill>
                <a:prstClr val="black">
                  <a:tint val="75000"/>
                </a:prstClr>
              </a:solidFill>
            </a:endParaRPr>
          </a:p>
        </p:txBody>
      </p:sp>
      <p:sp>
        <p:nvSpPr>
          <p:cNvPr id="5" name="Holder 5"/>
          <p:cNvSpPr>
            <a:spLocks noGrp="1"/>
          </p:cNvSpPr>
          <p:nvPr>
            <p:ph type="sldNum" sz="quarter" idx="12"/>
          </p:nvPr>
        </p:nvSpPr>
        <p:spPr/>
        <p:txBody>
          <a:bodyPr lIns="0" tIns="0" rIns="0" bIns="0"/>
          <a:lstStyle>
            <a:lvl1pPr>
              <a:defRPr sz="825" smtClean="0">
                <a:solidFill>
                  <a:srgbClr val="AAAAAA"/>
                </a:solidFill>
                <a:latin typeface="Times New Roman" panose="02020603050405020304" pitchFamily="18" charset="0"/>
                <a:cs typeface="Times New Roman" panose="02020603050405020304" pitchFamily="18" charset="0"/>
              </a:defRPr>
            </a:lvl1pPr>
          </a:lstStyle>
          <a:p>
            <a:pPr>
              <a:defRPr/>
            </a:pPr>
            <a:fld id="{4E4E2E33-858A-4FAA-AE56-FDAA064FD583}" type="slidenum">
              <a:rPr lang="en-US" altLang="zh-HK"/>
              <a:pPr>
                <a:defRPr/>
              </a:pPr>
              <a:t>‹#›</a:t>
            </a:fld>
            <a:endParaRPr lang="zh-HK" altLang="en-US" dirty="0"/>
          </a:p>
        </p:txBody>
      </p:sp>
    </p:spTree>
    <p:extLst>
      <p:ext uri="{BB962C8B-B14F-4D97-AF65-F5344CB8AC3E}">
        <p14:creationId xmlns:p14="http://schemas.microsoft.com/office/powerpoint/2010/main" val="870279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286000" y="457202"/>
            <a:ext cx="6400800" cy="593725"/>
          </a:xfrm>
        </p:spPr>
        <p:txBody>
          <a:bodyPr/>
          <a:lstStyle/>
          <a:p>
            <a:r>
              <a:rPr lang="zh-TW" altLang="en-US"/>
              <a:t>按一下以編輯母片標題樣式</a:t>
            </a:r>
          </a:p>
        </p:txBody>
      </p:sp>
      <p:sp>
        <p:nvSpPr>
          <p:cNvPr id="3" name="表格版面配置區 2"/>
          <p:cNvSpPr>
            <a:spLocks noGrp="1"/>
          </p:cNvSpPr>
          <p:nvPr>
            <p:ph type="tbl" idx="1"/>
          </p:nvPr>
        </p:nvSpPr>
        <p:spPr>
          <a:xfrm>
            <a:off x="457200" y="1219200"/>
            <a:ext cx="8229600" cy="5029200"/>
          </a:xfrm>
        </p:spPr>
        <p:txBody>
          <a:bodyPr/>
          <a:lstStyle/>
          <a:p>
            <a:pPr lvl="0"/>
            <a:endParaRPr lang="zh-TW" altLang="en-US" noProof="0"/>
          </a:p>
        </p:txBody>
      </p:sp>
      <p:sp>
        <p:nvSpPr>
          <p:cNvPr id="4" name="Rectangle 12"/>
          <p:cNvSpPr>
            <a:spLocks noGrp="1" noChangeArrowheads="1"/>
          </p:cNvSpPr>
          <p:nvPr>
            <p:ph type="dt" sz="half" idx="10"/>
          </p:nvPr>
        </p:nvSpPr>
        <p:spPr/>
        <p:txBody>
          <a:bodyPr/>
          <a:lstStyle>
            <a:lvl1pPr>
              <a:defRPr/>
            </a:lvl1pPr>
          </a:lstStyle>
          <a:p>
            <a:pPr>
              <a:defRPr/>
            </a:pPr>
            <a:fld id="{2BA1F46D-48F1-4F8C-A617-E72219C69D67}" type="datetime1">
              <a:rPr lang="zh-HK" altLang="en-US" smtClean="0">
                <a:solidFill>
                  <a:prstClr val="black">
                    <a:tint val="75000"/>
                  </a:prstClr>
                </a:solidFill>
              </a:rPr>
              <a:t>29/11/2018</a:t>
            </a:fld>
            <a:endParaRPr lang="en-US" altLang="zh-TW" dirty="0">
              <a:solidFill>
                <a:prstClr val="black">
                  <a:tint val="75000"/>
                </a:prstClr>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Rectangle 14"/>
          <p:cNvSpPr>
            <a:spLocks noGrp="1" noChangeArrowheads="1"/>
          </p:cNvSpPr>
          <p:nvPr>
            <p:ph type="sldNum" sz="quarter" idx="12"/>
          </p:nvPr>
        </p:nvSpPr>
        <p:spPr/>
        <p:txBody>
          <a:bodyPr/>
          <a:lstStyle>
            <a:lvl1pPr>
              <a:defRPr smtClean="0"/>
            </a:lvl1pPr>
          </a:lstStyle>
          <a:p>
            <a:pPr>
              <a:defRPr/>
            </a:pPr>
            <a:fld id="{39558DC7-94CA-4D01-B652-26CA5BDFFD20}" type="slidenum">
              <a:rPr lang="zh-CN" altLang="en-US">
                <a:solidFill>
                  <a:prstClr val="black">
                    <a:tint val="75000"/>
                  </a:prstClr>
                </a:solidFill>
              </a:rPr>
              <a:pPr>
                <a:def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44921660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4605592B-3E05-4C8F-8BFE-068449E0F8EE}" type="datetime1">
              <a:rPr lang="zh-HK" altLang="en-US" smtClean="0"/>
              <a:t>29/11/2018</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A0D4431-E48A-4806-9CD6-09BFA90C31C1}" type="slidenum">
              <a:rPr lang="en-US" altLang="zh-TW"/>
              <a:pPr>
                <a:defRPr/>
              </a:pPr>
              <a:t>‹#›</a:t>
            </a:fld>
            <a:endParaRPr lang="en-US" altLang="zh-TW"/>
          </a:p>
        </p:txBody>
      </p:sp>
    </p:spTree>
    <p:extLst>
      <p:ext uri="{BB962C8B-B14F-4D97-AF65-F5344CB8AC3E}">
        <p14:creationId xmlns:p14="http://schemas.microsoft.com/office/powerpoint/2010/main" val="226760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43645E2D-90C5-430A-BDBF-1363F2470E4C}" type="datetime1">
              <a:rPr lang="zh-HK" altLang="en-US" smtClean="0"/>
              <a:t>29/11/2018</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8B0E9CE-3845-4D2A-AC11-27D6B2BAAE88}" type="slidenum">
              <a:rPr lang="en-US" altLang="zh-TW"/>
              <a:pPr>
                <a:defRPr/>
              </a:pPr>
              <a:t>‹#›</a:t>
            </a:fld>
            <a:endParaRPr lang="en-US" altLang="zh-TW"/>
          </a:p>
        </p:txBody>
      </p:sp>
    </p:spTree>
    <p:extLst>
      <p:ext uri="{BB962C8B-B14F-4D97-AF65-F5344CB8AC3E}">
        <p14:creationId xmlns:p14="http://schemas.microsoft.com/office/powerpoint/2010/main" val="88871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19D7781F-F18D-40AF-905E-AAB7FF13ABB0}" type="datetime1">
              <a:rPr lang="zh-HK" altLang="en-US" smtClean="0"/>
              <a:t>29/11/2018</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A890EA0-6B4E-47D6-B65D-D71BD2A88C27}" type="slidenum">
              <a:rPr lang="en-US" altLang="zh-TW"/>
              <a:pPr>
                <a:defRPr/>
              </a:pPr>
              <a:t>‹#›</a:t>
            </a:fld>
            <a:endParaRPr lang="en-US" altLang="zh-TW"/>
          </a:p>
        </p:txBody>
      </p:sp>
    </p:spTree>
    <p:extLst>
      <p:ext uri="{BB962C8B-B14F-4D97-AF65-F5344CB8AC3E}">
        <p14:creationId xmlns:p14="http://schemas.microsoft.com/office/powerpoint/2010/main" val="217239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1C1C31-7804-4172-9E6D-88F8F08CE878}" type="datetime1">
              <a:rPr lang="zh-HK" altLang="en-US" smtClean="0"/>
              <a:t>29/11/2018</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0C0F80DF-4A53-42DF-A562-950DF0BEECC4}" type="slidenum">
              <a:rPr lang="en-US" altLang="zh-TW"/>
              <a:pPr>
                <a:defRPr/>
              </a:pPr>
              <a:t>‹#›</a:t>
            </a:fld>
            <a:endParaRPr lang="en-US" altLang="zh-TW"/>
          </a:p>
        </p:txBody>
      </p:sp>
    </p:spTree>
    <p:extLst>
      <p:ext uri="{BB962C8B-B14F-4D97-AF65-F5344CB8AC3E}">
        <p14:creationId xmlns:p14="http://schemas.microsoft.com/office/powerpoint/2010/main" val="21534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2C58638F-0A11-4D79-B67E-2A71A278E1C1}" type="datetime1">
              <a:rPr lang="zh-HK" altLang="en-US" smtClean="0"/>
              <a:t>29/11/2018</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B514F87-4968-44BE-96AA-2D33F3F0CF97}" type="slidenum">
              <a:rPr lang="en-US" altLang="zh-TW"/>
              <a:pPr>
                <a:defRPr/>
              </a:pPr>
              <a:t>‹#›</a:t>
            </a:fld>
            <a:endParaRPr lang="en-US" altLang="zh-TW"/>
          </a:p>
        </p:txBody>
      </p:sp>
    </p:spTree>
    <p:extLst>
      <p:ext uri="{BB962C8B-B14F-4D97-AF65-F5344CB8AC3E}">
        <p14:creationId xmlns:p14="http://schemas.microsoft.com/office/powerpoint/2010/main" val="222207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4E75D1A-E376-4BCA-9B2E-EFF2827A6449}" type="datetime1">
              <a:rPr lang="zh-HK" altLang="en-US" smtClean="0"/>
              <a:t>29/11/2018</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C7962DB-8298-40D3-93FB-8991216897E3}" type="slidenum">
              <a:rPr lang="en-US" altLang="zh-TW"/>
              <a:pPr>
                <a:defRPr/>
              </a:pPr>
              <a:t>‹#›</a:t>
            </a:fld>
            <a:endParaRPr lang="en-US" altLang="zh-TW"/>
          </a:p>
        </p:txBody>
      </p:sp>
    </p:spTree>
    <p:extLst>
      <p:ext uri="{BB962C8B-B14F-4D97-AF65-F5344CB8AC3E}">
        <p14:creationId xmlns:p14="http://schemas.microsoft.com/office/powerpoint/2010/main" val="162383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9600B7D2-D2BF-4F51-AB45-36F84BDC8D73}" type="datetime1">
              <a:rPr lang="zh-HK" altLang="en-US" smtClean="0"/>
              <a:t>29/11/2018</a:t>
            </a:fld>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B321993-C6D8-4FCB-8F96-85BE4C8BBEE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zh-HK" altLang="en-US" dirty="0"/>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tint val="75000"/>
                  </a:prstClr>
                </a:solidFill>
                <a:latin typeface="Calibri" panose="020F0502020204030204"/>
                <a:ea typeface="微軟正黑體" panose="020B0604030504040204" pitchFamily="34" charset="-120"/>
              </a:defRPr>
            </a:lvl1pPr>
          </a:lstStyle>
          <a:p>
            <a:pPr>
              <a:defRPr/>
            </a:pPr>
            <a:fld id="{B75F9482-5935-48B6-99A4-2E9E222FDA16}" type="datetime1">
              <a:rPr lang="zh-HK" altLang="en-US" smtClean="0"/>
              <a:t>29/11/2018</a:t>
            </a:fld>
            <a:endParaRPr lang="zh-HK" altLang="en-US" dirty="0"/>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900">
                <a:solidFill>
                  <a:prstClr val="black">
                    <a:tint val="75000"/>
                  </a:prstClr>
                </a:solidFill>
                <a:latin typeface="Calibri" panose="020F0502020204030204"/>
                <a:ea typeface="微軟正黑體" panose="020B0604030504040204" pitchFamily="34" charset="-120"/>
              </a:defRPr>
            </a:lvl1pPr>
          </a:lstStyle>
          <a:p>
            <a:pPr>
              <a:defRPr/>
            </a:pPr>
            <a:endParaRPr lang="zh-HK" altLang="en-US" dirty="0"/>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prstClr val="black">
                    <a:tint val="75000"/>
                  </a:prstClr>
                </a:solidFill>
                <a:latin typeface="Calibri" panose="020F0502020204030204"/>
                <a:ea typeface="微軟正黑體" panose="020B0604030504040204" pitchFamily="34" charset="-120"/>
              </a:defRPr>
            </a:lvl1pPr>
          </a:lstStyle>
          <a:p>
            <a:pPr>
              <a:defRPr/>
            </a:pPr>
            <a:fld id="{55F8AA56-C30E-4C2F-BAE2-20F260F013AE}" type="slidenum">
              <a:rPr lang="zh-HK" altLang="en-US" smtClean="0"/>
              <a:pPr>
                <a:defRPr/>
              </a:pPr>
              <a:t>‹#›</a:t>
            </a:fld>
            <a:endParaRPr lang="zh-HK" altLang="en-US" dirty="0"/>
          </a:p>
        </p:txBody>
      </p:sp>
    </p:spTree>
    <p:extLst>
      <p:ext uri="{BB962C8B-B14F-4D97-AF65-F5344CB8AC3E}">
        <p14:creationId xmlns:p14="http://schemas.microsoft.com/office/powerpoint/2010/main" val="3004131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微軟正黑體" panose="020B0604030504040204" pitchFamily="34" charset="-120"/>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微軟正黑體" panose="020B0604030504040204" pitchFamily="34" charset="-120"/>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微軟正黑體" panose="020B0604030504040204" pitchFamily="34" charset="-120"/>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微軟正黑體" panose="020B0604030504040204" pitchFamily="34" charset="-120"/>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微軟正黑體" panose="020B0604030504040204" pitchFamily="34" charset="-120"/>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6CFED5A4-3589-49BF-9BB4-D79C3ABE4B40}" type="datetime1">
              <a:rPr kumimoji="0" lang="zh-HK" altLang="en-US" smtClean="0">
                <a:solidFill>
                  <a:prstClr val="black">
                    <a:tint val="75000"/>
                  </a:prstClr>
                </a:solidFill>
                <a:latin typeface="Calibri" panose="020F0502020204030204"/>
              </a:rPr>
              <a:t>29/11/2018</a:t>
            </a:fld>
            <a:endParaRPr kumimoji="0" lang="zh-HK" altLang="en-US" dirty="0">
              <a:solidFill>
                <a:prstClr val="black">
                  <a:tint val="75000"/>
                </a:prstClr>
              </a:solidFill>
              <a:latin typeface="Calibri" panose="020F0502020204030204"/>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kumimoji="0" lang="zh-HK" altLang="en-US">
              <a:solidFill>
                <a:prstClr val="black">
                  <a:tint val="75000"/>
                </a:prstClr>
              </a:solidFill>
              <a:latin typeface="Calibri" panose="020F0502020204030204"/>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2EE19B3-9EEA-4F89-B5A3-8643E293EEED}" type="slidenum">
              <a:rPr kumimoji="0" lang="zh-HK" altLang="en-US" smtClean="0">
                <a:solidFill>
                  <a:prstClr val="black">
                    <a:tint val="75000"/>
                  </a:prstClr>
                </a:solidFill>
                <a:latin typeface="Calibri" panose="020F0502020204030204"/>
              </a:rPr>
              <a:pPr eaLnBrk="1" fontAlgn="auto" hangingPunct="1">
                <a:spcBef>
                  <a:spcPts val="0"/>
                </a:spcBef>
                <a:spcAft>
                  <a:spcPts val="0"/>
                </a:spcAft>
              </a:pPr>
              <a:t>‹#›</a:t>
            </a:fld>
            <a:endParaRPr kumimoji="0" lang="zh-HK" alt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428043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6.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3.xml"/><Relationship Id="rId7" Type="http://schemas.openxmlformats.org/officeDocument/2006/relationships/image" Target="../media/image39.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ayarea.gov.hk/" TargetMode="External"/><Relationship Id="rId2" Type="http://schemas.openxmlformats.org/officeDocument/2006/relationships/hyperlink" Target="https://www.swd.gov.hk/storage/asset/section/632/tc/4.Provision_of_RCHEs_(Subsidised_versus_Non-subsidised_Places)(30.6.18)chi.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www.legco.gov.hk/yr09-10/chinese/panels/ws/papers/ws0111cb2-668-3-c.pdf" TargetMode="External"/><Relationship Id="rId5" Type="http://schemas.openxmlformats.org/officeDocument/2006/relationships/hyperlink" Target="https://www.swd.gov.hk/storage/asset/section/632/tc/LTC_Statistics_HP-Chi(201808).pdf"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s://www.lwb.gov.hk/chi/legco/04072018_4.htm"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700808"/>
            <a:ext cx="8496944" cy="2304256"/>
          </a:xfrm>
        </p:spPr>
        <p:txBody>
          <a:bodyPr/>
          <a:lstStyle/>
          <a:p>
            <a:pPr algn="l" eaLnBrk="1" hangingPunct="1"/>
            <a:r>
              <a:rPr lang="en-US" altLang="zh-HK" sz="2800" b="1" dirty="0"/>
              <a:t> </a:t>
            </a:r>
            <a:br>
              <a:rPr lang="en-US" altLang="zh-HK" sz="2800" b="1" dirty="0"/>
            </a:br>
            <a:r>
              <a:rPr lang="en-US" altLang="zh-HK" sz="2800" b="1" dirty="0"/>
              <a:t/>
            </a:r>
            <a:br>
              <a:rPr lang="en-US" altLang="zh-HK" sz="2800" b="1" dirty="0"/>
            </a:br>
            <a:r>
              <a:rPr lang="zh-HK" altLang="en-US" sz="3200" b="1" dirty="0">
                <a:solidFill>
                  <a:srgbClr val="7030A0"/>
                </a:solidFill>
                <a:latin typeface="微軟正黑體" panose="020B0604030504040204" pitchFamily="34" charset="-120"/>
                <a:ea typeface="微軟正黑體" panose="020B0604030504040204" pitchFamily="34" charset="-120"/>
              </a:rPr>
              <a:t>跨境養老十年經驗</a:t>
            </a:r>
            <a:r>
              <a:rPr lang="en-US" altLang="zh-HK" sz="3200" b="1" dirty="0">
                <a:solidFill>
                  <a:srgbClr val="7030A0"/>
                </a:solidFill>
                <a:latin typeface="微軟正黑體" panose="020B0604030504040204" pitchFamily="34" charset="-120"/>
                <a:ea typeface="微軟正黑體" panose="020B0604030504040204" pitchFamily="34" charset="-120"/>
              </a:rPr>
              <a:t/>
            </a:r>
            <a:br>
              <a:rPr lang="en-US" altLang="zh-HK" sz="3200" b="1" dirty="0">
                <a:solidFill>
                  <a:srgbClr val="7030A0"/>
                </a:solidFill>
                <a:latin typeface="微軟正黑體" panose="020B0604030504040204" pitchFamily="34" charset="-120"/>
                <a:ea typeface="微軟正黑體" panose="020B0604030504040204" pitchFamily="34" charset="-120"/>
              </a:rPr>
            </a:br>
            <a:r>
              <a:rPr lang="zh-HK" altLang="en-US" sz="3200" b="1" dirty="0">
                <a:solidFill>
                  <a:srgbClr val="7030A0"/>
                </a:solidFill>
                <a:latin typeface="微軟正黑體" panose="020B0604030504040204" pitchFamily="34" charset="-120"/>
                <a:ea typeface="微軟正黑體" panose="020B0604030504040204" pitchFamily="34" charset="-120"/>
              </a:rPr>
              <a:t>探索大灣區養老的挑戰與機遇</a:t>
            </a:r>
            <a:r>
              <a:rPr lang="en-US" altLang="zh-HK" sz="3200" b="1" dirty="0">
                <a:solidFill>
                  <a:srgbClr val="7030A0"/>
                </a:solidFill>
                <a:latin typeface="微軟正黑體" panose="020B0604030504040204" pitchFamily="34" charset="-120"/>
                <a:ea typeface="微軟正黑體" panose="020B0604030504040204" pitchFamily="34" charset="-120"/>
              </a:rPr>
              <a:t/>
            </a:r>
            <a:br>
              <a:rPr lang="en-US" altLang="zh-HK" sz="3200" b="1" dirty="0">
                <a:solidFill>
                  <a:srgbClr val="7030A0"/>
                </a:solidFill>
                <a:latin typeface="微軟正黑體" panose="020B0604030504040204" pitchFamily="34" charset="-120"/>
                <a:ea typeface="微軟正黑體" panose="020B0604030504040204" pitchFamily="34" charset="-120"/>
              </a:rPr>
            </a:br>
            <a:r>
              <a:rPr lang="en-US" altLang="zh-HK" sz="3200" b="1" dirty="0">
                <a:solidFill>
                  <a:srgbClr val="7030A0"/>
                </a:solidFill>
                <a:latin typeface="微軟正黑體" panose="020B0604030504040204" pitchFamily="34" charset="-120"/>
                <a:ea typeface="微軟正黑體" panose="020B0604030504040204" pitchFamily="34" charset="-120"/>
              </a:rPr>
              <a:t/>
            </a:r>
            <a:br>
              <a:rPr lang="en-US" altLang="zh-HK" sz="3200" b="1" dirty="0">
                <a:solidFill>
                  <a:srgbClr val="7030A0"/>
                </a:solidFill>
                <a:latin typeface="微軟正黑體" panose="020B0604030504040204" pitchFamily="34" charset="-120"/>
                <a:ea typeface="微軟正黑體" panose="020B0604030504040204" pitchFamily="34" charset="-120"/>
              </a:rPr>
            </a:br>
            <a:r>
              <a:rPr lang="en-US" altLang="zh-HK" sz="2400" b="1" dirty="0">
                <a:solidFill>
                  <a:srgbClr val="7030A0"/>
                </a:solidFill>
                <a:latin typeface="微軟正黑體" panose="020B0604030504040204" pitchFamily="34" charset="-120"/>
                <a:ea typeface="微軟正黑體" panose="020B0604030504040204" pitchFamily="34" charset="-120"/>
              </a:rPr>
              <a:t>Exploring the challenges and the opportunities of elderly care at Greater Bay Area with the past ten years cross border experience</a:t>
            </a:r>
            <a:r>
              <a:rPr lang="en-US" altLang="zh-HK" sz="2800" b="1" dirty="0">
                <a:solidFill>
                  <a:srgbClr val="7030A0"/>
                </a:solidFill>
                <a:latin typeface="微軟正黑體" panose="020B0604030504040204" pitchFamily="34" charset="-120"/>
                <a:ea typeface="微軟正黑體" panose="020B0604030504040204" pitchFamily="34" charset="-120"/>
              </a:rPr>
              <a:t> </a:t>
            </a:r>
            <a:endParaRPr lang="zh-TW" altLang="zh-TW" sz="2800" b="1" dirty="0">
              <a:solidFill>
                <a:srgbClr val="7030A0"/>
              </a:solidFill>
              <a:latin typeface="微軟正黑體" panose="020B0604030504040204" pitchFamily="34" charset="-120"/>
              <a:ea typeface="微軟正黑體" panose="020B0604030504040204" pitchFamily="34" charset="-120"/>
            </a:endParaRPr>
          </a:p>
        </p:txBody>
      </p:sp>
      <p:sp>
        <p:nvSpPr>
          <p:cNvPr id="2051" name="Rectangle 3"/>
          <p:cNvSpPr>
            <a:spLocks noGrp="1" noChangeArrowheads="1"/>
          </p:cNvSpPr>
          <p:nvPr>
            <p:ph type="subTitle" idx="1"/>
          </p:nvPr>
        </p:nvSpPr>
        <p:spPr>
          <a:xfrm>
            <a:off x="395536" y="4869160"/>
            <a:ext cx="8496944" cy="1512168"/>
          </a:xfrm>
        </p:spPr>
        <p:txBody>
          <a:bodyPr/>
          <a:lstStyle/>
          <a:p>
            <a:pPr algn="l" eaLnBrk="1" hangingPunct="1"/>
            <a:r>
              <a:rPr lang="zh-TW" altLang="en-US" sz="2000" dirty="0">
                <a:latin typeface="微軟正黑體" panose="020B0604030504040204" pitchFamily="34" charset="-120"/>
                <a:ea typeface="微軟正黑體" panose="020B0604030504040204" pitchFamily="34" charset="-120"/>
              </a:rPr>
              <a:t>香港復康會 </a:t>
            </a:r>
            <a:r>
              <a:rPr lang="en-US" altLang="zh-TW" sz="2000" dirty="0">
                <a:latin typeface="微軟正黑體" panose="020B0604030504040204" pitchFamily="34" charset="-120"/>
                <a:ea typeface="微軟正黑體" panose="020B0604030504040204" pitchFamily="34" charset="-120"/>
              </a:rPr>
              <a:t>The Hong Kong Society for Rehabilitation</a:t>
            </a:r>
            <a:endParaRPr lang="zh-TW" altLang="en-US" sz="2000" dirty="0">
              <a:latin typeface="微軟正黑體" panose="020B0604030504040204" pitchFamily="34" charset="-120"/>
              <a:ea typeface="微軟正黑體" panose="020B0604030504040204" pitchFamily="34" charset="-120"/>
            </a:endParaRPr>
          </a:p>
          <a:p>
            <a:pPr algn="l" eaLnBrk="1" hangingPunct="1"/>
            <a:r>
              <a:rPr lang="zh-TW" altLang="en-US" sz="2000" dirty="0">
                <a:latin typeface="微軟正黑體" panose="020B0604030504040204" pitchFamily="34" charset="-120"/>
                <a:ea typeface="微軟正黑體" panose="020B0604030504040204" pitchFamily="34" charset="-120"/>
              </a:rPr>
              <a:t>署任總監</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服務發展</a:t>
            </a:r>
            <a:r>
              <a:rPr lang="en-US" altLang="zh-TW" sz="2000" dirty="0">
                <a:latin typeface="微軟正黑體" panose="020B0604030504040204" pitchFamily="34" charset="-120"/>
                <a:ea typeface="微軟正黑體" panose="020B0604030504040204" pitchFamily="34" charset="-120"/>
              </a:rPr>
              <a:t>) Acting Director (Service Developments)</a:t>
            </a:r>
          </a:p>
          <a:p>
            <a:pPr algn="l" eaLnBrk="1" hangingPunct="1"/>
            <a:r>
              <a:rPr lang="zh-TW" altLang="en-US" sz="2000" dirty="0">
                <a:latin typeface="微軟正黑體" panose="020B0604030504040204" pitchFamily="34" charset="-120"/>
                <a:ea typeface="微軟正黑體" panose="020B0604030504040204" pitchFamily="34" charset="-120"/>
              </a:rPr>
              <a:t>周惠萍女士 </a:t>
            </a:r>
            <a:r>
              <a:rPr lang="en-US" altLang="zh-TW" sz="2000" dirty="0">
                <a:latin typeface="微軟正黑體" panose="020B0604030504040204" pitchFamily="34" charset="-120"/>
                <a:ea typeface="微軟正黑體" panose="020B0604030504040204" pitchFamily="34" charset="-120"/>
              </a:rPr>
              <a:t>Ms. Phyllis </a:t>
            </a:r>
            <a:r>
              <a:rPr lang="en-US" altLang="zh-TW" sz="2000" dirty="0" smtClean="0">
                <a:latin typeface="微軟正黑體" panose="020B0604030504040204" pitchFamily="34" charset="-120"/>
                <a:ea typeface="微軟正黑體" panose="020B0604030504040204" pitchFamily="34" charset="-120"/>
              </a:rPr>
              <a:t>CHAU</a:t>
            </a:r>
          </a:p>
          <a:p>
            <a:pPr algn="l" eaLnBrk="1" hangingPunct="1"/>
            <a:r>
              <a:rPr lang="en-US" altLang="zh-TW" sz="2000" dirty="0" smtClean="0">
                <a:latin typeface="微軟正黑體" panose="020B0604030504040204" pitchFamily="34" charset="-120"/>
                <a:ea typeface="微軟正黑體" panose="020B0604030504040204" pitchFamily="34" charset="-120"/>
              </a:rPr>
              <a:t>Email: Phyllis.chau@rehabsociety.org.hk</a:t>
            </a:r>
            <a:endParaRPr lang="zh-TW" altLang="en-US" sz="2000" dirty="0">
              <a:latin typeface="微軟正黑體" panose="020B0604030504040204" pitchFamily="34" charset="-120"/>
              <a:ea typeface="微軟正黑體" panose="020B0604030504040204" pitchFamily="34" charset="-120"/>
            </a:endParaRPr>
          </a:p>
          <a:p>
            <a:pPr eaLnBrk="1" hangingPunct="1"/>
            <a:endParaRPr lang="zh-TW" altLang="zh-TW" dirty="0"/>
          </a:p>
        </p:txBody>
      </p:sp>
      <p:sp>
        <p:nvSpPr>
          <p:cNvPr id="2" name="投影片編號版面配置區 1"/>
          <p:cNvSpPr>
            <a:spLocks noGrp="1"/>
          </p:cNvSpPr>
          <p:nvPr>
            <p:ph type="sldNum" sz="quarter" idx="12"/>
          </p:nvPr>
        </p:nvSpPr>
        <p:spPr/>
        <p:txBody>
          <a:bodyPr/>
          <a:lstStyle/>
          <a:p>
            <a:pPr>
              <a:defRPr/>
            </a:pPr>
            <a:fld id="{ED974F53-9236-45EE-B7C2-819ADD69D500}"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1</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 y="5948713"/>
            <a:ext cx="9144001" cy="936671"/>
          </a:xfrm>
          <a:prstGeom prst="rect">
            <a:avLst/>
          </a:prstGeom>
        </p:spPr>
      </p:pic>
      <p:sp>
        <p:nvSpPr>
          <p:cNvPr id="23555" name="Rectangle 2"/>
          <p:cNvSpPr>
            <a:spLocks noGrp="1" noChangeArrowheads="1"/>
          </p:cNvSpPr>
          <p:nvPr>
            <p:ph type="title"/>
          </p:nvPr>
        </p:nvSpPr>
        <p:spPr>
          <a:xfrm>
            <a:off x="175320" y="1445743"/>
            <a:ext cx="8378826" cy="877888"/>
          </a:xfrm>
        </p:spPr>
        <p:txBody>
          <a:bodyPr/>
          <a:lstStyle/>
          <a:p>
            <a:pPr>
              <a:defRPr/>
            </a:pPr>
            <a:r>
              <a:rPr lang="zh-TW" altLang="en-US" sz="1400" b="1" dirty="0" smtClean="0">
                <a:latin typeface="微軟正黑體" panose="020B0604030504040204" pitchFamily="34" charset="-120"/>
              </a:rPr>
              <a:t>床位使用為</a:t>
            </a:r>
            <a:r>
              <a:rPr lang="en-US" altLang="zh-TW" sz="1400" b="1" dirty="0" smtClean="0">
                <a:latin typeface="微軟正黑體" panose="020B0604030504040204" pitchFamily="34" charset="-120"/>
              </a:rPr>
              <a:t>94%</a:t>
            </a:r>
            <a:r>
              <a:rPr lang="zh-TW" altLang="en-US" sz="1400" b="1" dirty="0" smtClean="0">
                <a:latin typeface="微軟正黑體" panose="020B0604030504040204" pitchFamily="34" charset="-120"/>
              </a:rPr>
              <a:t>，共</a:t>
            </a:r>
            <a:r>
              <a:rPr lang="en-US" altLang="zh-TW" sz="1400" b="1" dirty="0" smtClean="0">
                <a:latin typeface="微軟正黑體" panose="020B0604030504040204" pitchFamily="34" charset="-120"/>
              </a:rPr>
              <a:t>297</a:t>
            </a:r>
            <a:r>
              <a:rPr lang="zh-TW" altLang="en-US" sz="1400" b="1" dirty="0" smtClean="0">
                <a:latin typeface="微軟正黑體" panose="020B0604030504040204" pitchFamily="34" charset="-120"/>
              </a:rPr>
              <a:t>人</a:t>
            </a:r>
            <a:r>
              <a:rPr lang="en-US" altLang="zh-TW" sz="1400" b="1" dirty="0" smtClean="0">
                <a:latin typeface="微軟正黑體" panose="020B0604030504040204" pitchFamily="34" charset="-120"/>
              </a:rPr>
              <a:t/>
            </a:r>
            <a:br>
              <a:rPr lang="en-US" altLang="zh-TW" sz="1400" b="1" dirty="0" smtClean="0">
                <a:latin typeface="微軟正黑體" panose="020B0604030504040204" pitchFamily="34" charset="-120"/>
              </a:rPr>
            </a:br>
            <a:r>
              <a:rPr lang="en-US" altLang="zh-HK" sz="1400" b="1" dirty="0" smtClean="0">
                <a:latin typeface="微軟正黑體" panose="020B0604030504040204" pitchFamily="34" charset="-120"/>
              </a:rPr>
              <a:t>297 </a:t>
            </a:r>
            <a:r>
              <a:rPr lang="en-US" altLang="zh-HK" sz="1400" b="1" dirty="0">
                <a:latin typeface="微軟正黑體" panose="020B0604030504040204" pitchFamily="34" charset="-120"/>
              </a:rPr>
              <a:t>residents</a:t>
            </a:r>
            <a:r>
              <a:rPr lang="zh-TW" altLang="en-US" sz="1400" dirty="0">
                <a:latin typeface="微軟正黑體" panose="020B0604030504040204" pitchFamily="34" charset="-120"/>
              </a:rPr>
              <a:t> </a:t>
            </a:r>
            <a:r>
              <a:rPr lang="en-US" altLang="zh-TW" sz="1400" dirty="0">
                <a:latin typeface="微軟正黑體" panose="020B0604030504040204" pitchFamily="34" charset="-120"/>
              </a:rPr>
              <a:t>with a Bed Utilization rate of </a:t>
            </a:r>
            <a:r>
              <a:rPr lang="en-US" altLang="zh-TW" sz="1400" b="1" dirty="0">
                <a:latin typeface="微軟正黑體" panose="020B0604030504040204" pitchFamily="34" charset="-120"/>
              </a:rPr>
              <a:t>94%</a:t>
            </a:r>
            <a:br>
              <a:rPr lang="en-US" altLang="zh-TW" sz="1400" b="1" dirty="0">
                <a:latin typeface="微軟正黑體" panose="020B0604030504040204" pitchFamily="34" charset="-120"/>
              </a:rPr>
            </a:br>
            <a:r>
              <a:rPr lang="zh-TW" altLang="en-US" sz="1400" b="1" dirty="0" smtClean="0">
                <a:latin typeface="微軟正黑體" panose="020B0604030504040204" pitchFamily="34" charset="-120"/>
              </a:rPr>
              <a:t>當中</a:t>
            </a:r>
            <a:r>
              <a:rPr lang="en-US" altLang="zh-TW" sz="1400" b="1" dirty="0" smtClean="0">
                <a:latin typeface="微軟正黑體" panose="020B0604030504040204" pitchFamily="34" charset="-120"/>
              </a:rPr>
              <a:t>171</a:t>
            </a:r>
            <a:r>
              <a:rPr lang="zh-TW" altLang="en-US" sz="1400" b="1" dirty="0" smtClean="0">
                <a:latin typeface="微軟正黑體" panose="020B0604030504040204" pitchFamily="34" charset="-120"/>
              </a:rPr>
              <a:t>為香港居民</a:t>
            </a:r>
            <a:r>
              <a:rPr lang="en-US" altLang="zh-TW" sz="1400" b="1" dirty="0" smtClean="0">
                <a:latin typeface="微軟正黑體" panose="020B0604030504040204" pitchFamily="34" charset="-120"/>
              </a:rPr>
              <a:t/>
            </a:r>
            <a:br>
              <a:rPr lang="en-US" altLang="zh-TW" sz="1400" b="1" dirty="0" smtClean="0">
                <a:latin typeface="微軟正黑體" panose="020B0604030504040204" pitchFamily="34" charset="-120"/>
              </a:rPr>
            </a:br>
            <a:r>
              <a:rPr lang="en-US" altLang="zh-TW" sz="1400" b="1" dirty="0" smtClean="0">
                <a:latin typeface="微軟正黑體" panose="020B0604030504040204" pitchFamily="34" charset="-120"/>
              </a:rPr>
              <a:t>171</a:t>
            </a:r>
            <a:r>
              <a:rPr lang="en-US" altLang="zh-TW" sz="1400" dirty="0" smtClean="0">
                <a:latin typeface="微軟正黑體" panose="020B0604030504040204" pitchFamily="34" charset="-120"/>
              </a:rPr>
              <a:t> </a:t>
            </a:r>
            <a:r>
              <a:rPr lang="en-US" altLang="zh-TW" sz="1400" dirty="0">
                <a:latin typeface="微軟正黑體" panose="020B0604030504040204" pitchFamily="34" charset="-120"/>
              </a:rPr>
              <a:t>of the residents are HK residents</a:t>
            </a:r>
            <a:r>
              <a:rPr lang="en-US" altLang="zh-TW" sz="1400" b="1" dirty="0">
                <a:latin typeface="微軟正黑體" panose="020B0604030504040204" pitchFamily="34" charset="-120"/>
              </a:rPr>
              <a:t/>
            </a:r>
            <a:br>
              <a:rPr lang="en-US" altLang="zh-TW" sz="1400" b="1" dirty="0">
                <a:latin typeface="微軟正黑體" panose="020B0604030504040204" pitchFamily="34" charset="-120"/>
              </a:rPr>
            </a:br>
            <a:r>
              <a:rPr lang="en-HK" altLang="zh-TW" sz="1400" b="1" dirty="0">
                <a:latin typeface="微軟正黑體" panose="020B0604030504040204" pitchFamily="34" charset="-120"/>
              </a:rPr>
              <a:t/>
            </a:r>
            <a:br>
              <a:rPr lang="en-HK" altLang="zh-TW" sz="1400" b="1" dirty="0">
                <a:latin typeface="微軟正黑體" panose="020B0604030504040204" pitchFamily="34" charset="-120"/>
              </a:rPr>
            </a:br>
            <a:endParaRPr lang="en-US" altLang="zh-TW" sz="1400" b="1" dirty="0">
              <a:latin typeface="微軟正黑體" panose="020B0604030504040204" pitchFamily="34" charset="-120"/>
              <a:cs typeface="Times New Roman" panose="02020603050405020304" pitchFamily="18" charset="0"/>
            </a:endParaRPr>
          </a:p>
        </p:txBody>
      </p:sp>
      <p:sp>
        <p:nvSpPr>
          <p:cNvPr id="23554" name="投影片編號版面配置區 3"/>
          <p:cNvSpPr>
            <a:spLocks noGrp="1"/>
          </p:cNvSpPr>
          <p:nvPr>
            <p:ph type="sldNum" sz="quarter" idx="12"/>
          </p:nvPr>
        </p:nvSpPr>
        <p:spPr>
          <a:xfrm>
            <a:off x="685800" y="62484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38">
              <a:spcBef>
                <a:spcPct val="50000"/>
              </a:spcBef>
              <a:spcAft>
                <a:spcPct val="20000"/>
              </a:spcAft>
              <a:defRPr sz="2128">
                <a:solidFill>
                  <a:schemeClr val="bg1"/>
                </a:solidFill>
                <a:latin typeface="Helvetica 45 Light" charset="0"/>
                <a:ea typeface="Taipei" charset="-120"/>
              </a:defRPr>
            </a:lvl1pPr>
            <a:lvl2pPr marL="632325" indent="-243202" defTabSz="889038">
              <a:spcBef>
                <a:spcPct val="50000"/>
              </a:spcBef>
              <a:buChar char="–"/>
              <a:defRPr sz="2128">
                <a:solidFill>
                  <a:schemeClr val="bg1"/>
                </a:solidFill>
                <a:latin typeface="Helvetica 45 Light" charset="0"/>
                <a:ea typeface="Taipei" charset="-120"/>
              </a:defRPr>
            </a:lvl2pPr>
            <a:lvl3pPr marL="972807" indent="-194561" defTabSz="889038">
              <a:spcBef>
                <a:spcPct val="50000"/>
              </a:spcBef>
              <a:buChar char="–"/>
              <a:defRPr sz="2128">
                <a:solidFill>
                  <a:schemeClr val="bg1"/>
                </a:solidFill>
                <a:latin typeface="Helvetica 45 Light" charset="0"/>
                <a:ea typeface="Taipei" charset="-120"/>
              </a:defRPr>
            </a:lvl3pPr>
            <a:lvl4pPr marL="1361930" indent="-194561" defTabSz="889038">
              <a:spcBef>
                <a:spcPct val="50000"/>
              </a:spcBef>
              <a:buChar char="–"/>
              <a:defRPr sz="1958">
                <a:solidFill>
                  <a:schemeClr val="bg1"/>
                </a:solidFill>
                <a:latin typeface="Helvetica 45 Light" charset="0"/>
                <a:ea typeface="Taipei" charset="-120"/>
              </a:defRPr>
            </a:lvl4pPr>
            <a:lvl5pPr marL="1751053" indent="-194561" defTabSz="889038">
              <a:spcBef>
                <a:spcPct val="50000"/>
              </a:spcBef>
              <a:buChar char="–"/>
              <a:defRPr sz="1958">
                <a:solidFill>
                  <a:schemeClr val="bg1"/>
                </a:solidFill>
                <a:latin typeface="Helvetica 45 Light" charset="0"/>
                <a:ea typeface="Taipei" charset="-120"/>
              </a:defRPr>
            </a:lvl5pPr>
            <a:lvl6pPr marL="2140176"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6pPr>
            <a:lvl7pPr marL="2529299"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7pPr>
            <a:lvl8pPr marL="2918422"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8pPr>
            <a:lvl9pPr marL="3307545"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9pPr>
          </a:lstStyle>
          <a:p>
            <a:pPr algn="l">
              <a:spcBef>
                <a:spcPct val="0"/>
              </a:spcBef>
              <a:spcAft>
                <a:spcPct val="0"/>
              </a:spcAft>
              <a:defRPr/>
            </a:pPr>
            <a:r>
              <a:rPr lang="en-US" altLang="zh-TW" sz="681"/>
              <a:t>Page </a:t>
            </a:r>
            <a:fld id="{F1AD414B-DCD2-4864-842A-32FC091D6152}" type="slidenum">
              <a:rPr lang="en-US" altLang="zh-TW" sz="681" smtClean="0"/>
              <a:pPr algn="l">
                <a:spcBef>
                  <a:spcPct val="0"/>
                </a:spcBef>
                <a:spcAft>
                  <a:spcPct val="0"/>
                </a:spcAft>
                <a:defRPr/>
              </a:pPr>
              <a:t>10</a:t>
            </a:fld>
            <a:endParaRPr lang="en-US" altLang="zh-TW" sz="681"/>
          </a:p>
        </p:txBody>
      </p:sp>
      <p:sp>
        <p:nvSpPr>
          <p:cNvPr id="26631" name="矩形 2"/>
          <p:cNvSpPr>
            <a:spLocks noChangeArrowheads="1"/>
          </p:cNvSpPr>
          <p:nvPr/>
        </p:nvSpPr>
        <p:spPr bwMode="auto">
          <a:xfrm>
            <a:off x="175320" y="181076"/>
            <a:ext cx="7408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微軟正黑體" panose="020B0604030504040204"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微軟正黑體" panose="020B0604030504040204"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微軟正黑體" panose="020B0604030504040204"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9pPr>
          </a:lstStyle>
          <a:p>
            <a:pPr>
              <a:spcBef>
                <a:spcPct val="0"/>
              </a:spcBef>
              <a:buNone/>
              <a:defRPr/>
            </a:pPr>
            <a:r>
              <a:rPr lang="zh-TW" altLang="en-US" b="1" dirty="0" smtClean="0">
                <a:solidFill>
                  <a:srgbClr val="7030A0"/>
                </a:solidFill>
                <a:latin typeface="微軟正黑體" panose="020B0604030504040204" pitchFamily="34" charset="-120"/>
              </a:rPr>
              <a:t>最新院友數據</a:t>
            </a:r>
            <a:endParaRPr lang="en-US" altLang="zh-HK" b="1" dirty="0" smtClean="0">
              <a:solidFill>
                <a:srgbClr val="7030A0"/>
              </a:solidFill>
              <a:latin typeface="微軟正黑體" panose="020B0604030504040204" pitchFamily="34" charset="-120"/>
            </a:endParaRPr>
          </a:p>
          <a:p>
            <a:pPr>
              <a:spcBef>
                <a:spcPct val="0"/>
              </a:spcBef>
              <a:buNone/>
              <a:defRPr/>
            </a:pPr>
            <a:r>
              <a:rPr lang="en-US" altLang="zh-HK" sz="2800" b="1" dirty="0" smtClean="0">
                <a:solidFill>
                  <a:srgbClr val="7030A0"/>
                </a:solidFill>
                <a:latin typeface="微軟正黑體" panose="020B0604030504040204" pitchFamily="34" charset="-120"/>
              </a:rPr>
              <a:t>Latest </a:t>
            </a:r>
            <a:r>
              <a:rPr lang="en-US" altLang="zh-HK" sz="2800" b="1" dirty="0">
                <a:solidFill>
                  <a:srgbClr val="7030A0"/>
                </a:solidFill>
                <a:latin typeface="微軟正黑體" panose="020B0604030504040204" pitchFamily="34" charset="-120"/>
              </a:rPr>
              <a:t>statistics of Residents</a:t>
            </a:r>
            <a:endParaRPr lang="zh-HK" altLang="en-US" sz="2800" b="1" dirty="0">
              <a:solidFill>
                <a:srgbClr val="7030A0"/>
              </a:solidFill>
              <a:latin typeface="微軟正黑體" panose="020B0604030504040204" pitchFamily="34" charset="-120"/>
              <a:cs typeface="+mj-cs"/>
            </a:endParaRPr>
          </a:p>
        </p:txBody>
      </p:sp>
      <p:graphicFrame>
        <p:nvGraphicFramePr>
          <p:cNvPr id="8" name="圖表 7"/>
          <p:cNvGraphicFramePr/>
          <p:nvPr>
            <p:extLst/>
          </p:nvPr>
        </p:nvGraphicFramePr>
        <p:xfrm>
          <a:off x="971601" y="1752714"/>
          <a:ext cx="6626256" cy="4415999"/>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10"/>
          <p:cNvSpPr txBox="1">
            <a:spLocks noChangeArrowheads="1"/>
          </p:cNvSpPr>
          <p:nvPr/>
        </p:nvSpPr>
        <p:spPr bwMode="auto">
          <a:xfrm>
            <a:off x="6906615" y="6432533"/>
            <a:ext cx="2228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微軟正黑體" panose="020B0604030504040204"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微軟正黑體" panose="020B0604030504040204"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微軟正黑體" panose="020B0604030504040204"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9pPr>
          </a:lstStyle>
          <a:p>
            <a:pPr>
              <a:spcBef>
                <a:spcPct val="0"/>
              </a:spcBef>
              <a:buFontTx/>
              <a:buNone/>
            </a:pPr>
            <a:r>
              <a:rPr lang="zh-TW" altLang="en-US" sz="1400" dirty="0">
                <a:latin typeface="微軟正黑體" panose="020B0604030504040204" pitchFamily="34" charset="-120"/>
              </a:rPr>
              <a:t>*</a:t>
            </a:r>
            <a:r>
              <a:rPr lang="en-US" altLang="zh-TW" sz="1400" dirty="0">
                <a:latin typeface="微軟正黑體" panose="020B0604030504040204" pitchFamily="34" charset="-120"/>
              </a:rPr>
              <a:t>data as of  31 Oct, 2018</a:t>
            </a:r>
            <a:endParaRPr lang="zh-HK" altLang="en-US" sz="1400" dirty="0">
              <a:latin typeface="微軟正黑體" panose="020B0604030504040204" pitchFamily="34" charset="-120"/>
            </a:endParaRPr>
          </a:p>
        </p:txBody>
      </p:sp>
      <p:sp>
        <p:nvSpPr>
          <p:cNvPr id="11" name="投影片編號版面配置區 3"/>
          <p:cNvSpPr txBox="1">
            <a:spLocks/>
          </p:cNvSpPr>
          <p:nvPr/>
        </p:nvSpPr>
        <p:spPr>
          <a:xfrm>
            <a:off x="6830972" y="6078057"/>
            <a:ext cx="2057400" cy="365125"/>
          </a:xfrm>
          <a:prstGeom prst="rect">
            <a:avLst/>
          </a:prstGeom>
          <a:noFill/>
        </p:spPr>
        <p:txBody>
          <a:bodyPr vert="horz" lIns="91440" tIns="45720" rIns="91440" bIns="45720" rtlCol="0" anchor="ctr"/>
          <a:lstStyle>
            <a:defPPr>
              <a:defRPr lang="zh-TW"/>
            </a:defPPr>
            <a:lvl1pPr algn="r" rtl="0" eaLnBrk="0" fontAlgn="base" hangingPunct="0">
              <a:spcBef>
                <a:spcPct val="20000"/>
              </a:spcBef>
              <a:spcAft>
                <a:spcPct val="0"/>
              </a:spcAft>
              <a:buChar char="•"/>
              <a:defRPr kumimoji="1" sz="3200" kern="1200">
                <a:solidFill>
                  <a:schemeClr val="tx1"/>
                </a:solidFill>
                <a:latin typeface="Times New Roman" panose="02020603050405020304" pitchFamily="18" charset="0"/>
                <a:ea typeface="微軟正黑體" panose="020B0604030504040204" pitchFamily="34" charset="-120"/>
                <a:cs typeface="+mn-cs"/>
              </a:defRPr>
            </a:lvl1pPr>
            <a:lvl2pPr marL="742950" indent="-285750" algn="l" rtl="0" eaLnBrk="0" fontAlgn="base" hangingPunct="0">
              <a:spcBef>
                <a:spcPct val="20000"/>
              </a:spcBef>
              <a:spcAft>
                <a:spcPct val="0"/>
              </a:spcAft>
              <a:buChar char="–"/>
              <a:defRPr kumimoji="1" sz="2800" kern="1200">
                <a:solidFill>
                  <a:schemeClr val="tx1"/>
                </a:solidFill>
                <a:latin typeface="Times New Roman" panose="02020603050405020304" pitchFamily="18" charset="0"/>
                <a:ea typeface="微軟正黑體" panose="020B0604030504040204" pitchFamily="34" charset="-120"/>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Times New Roman" panose="02020603050405020304" pitchFamily="18" charset="0"/>
                <a:ea typeface="微軟正黑體" panose="020B0604030504040204" pitchFamily="34" charset="-120"/>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9pPr>
          </a:lstStyle>
          <a:p>
            <a:pPr>
              <a:spcBef>
                <a:spcPct val="0"/>
              </a:spcBef>
              <a:buFontTx/>
              <a:buNone/>
              <a:defRPr/>
            </a:pPr>
            <a:r>
              <a:rPr lang="en-US" altLang="zh-HK" sz="900" dirty="0">
                <a:solidFill>
                  <a:prstClr val="black">
                    <a:tint val="75000"/>
                  </a:prstClr>
                </a:solidFill>
                <a:latin typeface="微軟正黑體" panose="020B0604030504040204" pitchFamily="34" charset="-120"/>
              </a:rPr>
              <a:t>6</a:t>
            </a:r>
            <a:endParaRPr lang="zh-HK" altLang="en-US" sz="900" dirty="0">
              <a:solidFill>
                <a:prstClr val="black">
                  <a:tint val="75000"/>
                </a:prstClr>
              </a:solidFill>
              <a:latin typeface="微軟正黑體" panose="020B0604030504040204" pitchFamily="34" charset="-120"/>
            </a:endParaRPr>
          </a:p>
        </p:txBody>
      </p:sp>
      <p:pic>
        <p:nvPicPr>
          <p:cNvPr id="1028" name="Picture 4" descr="ç¸éåç">
            <a:extLst>
              <a:ext uri="{FF2B5EF4-FFF2-40B4-BE49-F238E27FC236}">
                <a16:creationId xmlns:a16="http://schemas.microsoft.com/office/drawing/2014/main" id="{1FDB951D-14F6-44AC-861F-83BEC1D60DED}"/>
              </a:ext>
            </a:extLst>
          </p:cNvPr>
          <p:cNvPicPr>
            <a:picLocks noChangeAspect="1" noChangeArrowheads="1"/>
          </p:cNvPicPr>
          <p:nvPr/>
        </p:nvPicPr>
        <p:blipFill>
          <a:blip r:embed="rId5" cstate="print">
            <a:clrChange>
              <a:clrFrom>
                <a:srgbClr val="74748E"/>
              </a:clrFrom>
              <a:clrTo>
                <a:srgbClr val="74748E">
                  <a:alpha val="0"/>
                </a:srgbClr>
              </a:clrTo>
            </a:clrChange>
            <a:extLst>
              <a:ext uri="{28A0092B-C50C-407E-A947-70E740481C1C}">
                <a14:useLocalDpi xmlns:a14="http://schemas.microsoft.com/office/drawing/2010/main" val="0"/>
              </a:ext>
            </a:extLst>
          </a:blip>
          <a:srcRect/>
          <a:stretch>
            <a:fillRect/>
          </a:stretch>
        </p:blipFill>
        <p:spPr bwMode="auto">
          <a:xfrm>
            <a:off x="4143084" y="4655119"/>
            <a:ext cx="3275856" cy="122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53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 y="5948713"/>
            <a:ext cx="9144001" cy="936671"/>
          </a:xfrm>
          <a:prstGeom prst="rect">
            <a:avLst/>
          </a:prstGeom>
        </p:spPr>
      </p:pic>
      <p:sp>
        <p:nvSpPr>
          <p:cNvPr id="23555" name="Rectangle 2"/>
          <p:cNvSpPr>
            <a:spLocks noGrp="1" noChangeArrowheads="1"/>
          </p:cNvSpPr>
          <p:nvPr>
            <p:ph type="title"/>
          </p:nvPr>
        </p:nvSpPr>
        <p:spPr>
          <a:xfrm>
            <a:off x="432656" y="1276346"/>
            <a:ext cx="8378826" cy="877888"/>
          </a:xfrm>
        </p:spPr>
        <p:txBody>
          <a:bodyPr/>
          <a:lstStyle/>
          <a:p>
            <a:pPr>
              <a:defRPr/>
            </a:pPr>
            <a:r>
              <a:rPr lang="zh-TW" altLang="en-US" sz="2400" dirty="0">
                <a:solidFill>
                  <a:srgbClr val="00B0F0"/>
                </a:solidFill>
                <a:latin typeface="微軟正黑體" panose="020B0604030504040204" pitchFamily="34" charset="-120"/>
              </a:rPr>
              <a:t> </a:t>
            </a:r>
            <a:r>
              <a:rPr lang="en-US" altLang="zh-TW" sz="2800" b="1" dirty="0">
                <a:solidFill>
                  <a:srgbClr val="002060"/>
                </a:solidFill>
                <a:latin typeface="Segoe UI Black" panose="020B0A02040204020203" pitchFamily="34" charset="0"/>
                <a:ea typeface="Segoe UI Black" panose="020B0A02040204020203" pitchFamily="34" charset="0"/>
              </a:rPr>
              <a:t/>
            </a:r>
            <a:br>
              <a:rPr lang="en-US" altLang="zh-TW" sz="2800" b="1" dirty="0">
                <a:solidFill>
                  <a:srgbClr val="002060"/>
                </a:solidFill>
                <a:latin typeface="Segoe UI Black" panose="020B0A02040204020203" pitchFamily="34" charset="0"/>
                <a:ea typeface="Segoe UI Black" panose="020B0A02040204020203" pitchFamily="34" charset="0"/>
              </a:rPr>
            </a:br>
            <a:r>
              <a:rPr lang="en-HK" altLang="zh-TW" sz="2400" b="1" dirty="0">
                <a:solidFill>
                  <a:srgbClr val="002060"/>
                </a:solidFill>
                <a:latin typeface="微軟正黑體" panose="020B0604030504040204" pitchFamily="34" charset="-120"/>
              </a:rPr>
              <a:t/>
            </a:r>
            <a:br>
              <a:rPr lang="en-HK" altLang="zh-TW" sz="2400" b="1" dirty="0">
                <a:solidFill>
                  <a:srgbClr val="002060"/>
                </a:solidFill>
                <a:latin typeface="微軟正黑體" panose="020B0604030504040204" pitchFamily="34" charset="-120"/>
              </a:rPr>
            </a:br>
            <a:endParaRPr lang="en-US" altLang="zh-TW" sz="2400" b="1" dirty="0">
              <a:solidFill>
                <a:srgbClr val="002060"/>
              </a:solidFill>
              <a:latin typeface="微軟正黑體" panose="020B0604030504040204" pitchFamily="34" charset="-120"/>
              <a:cs typeface="Times New Roman" panose="02020603050405020304" pitchFamily="18" charset="0"/>
            </a:endParaRPr>
          </a:p>
        </p:txBody>
      </p:sp>
      <p:sp>
        <p:nvSpPr>
          <p:cNvPr id="23554" name="投影片編號版面配置區 3"/>
          <p:cNvSpPr>
            <a:spLocks noGrp="1"/>
          </p:cNvSpPr>
          <p:nvPr>
            <p:ph type="sldNum" sz="quarter" idx="12"/>
          </p:nvPr>
        </p:nvSpPr>
        <p:spPr>
          <a:xfrm>
            <a:off x="685800" y="6248400"/>
            <a:ext cx="19050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38">
              <a:spcBef>
                <a:spcPct val="50000"/>
              </a:spcBef>
              <a:spcAft>
                <a:spcPct val="20000"/>
              </a:spcAft>
              <a:defRPr sz="2128">
                <a:solidFill>
                  <a:schemeClr val="bg1"/>
                </a:solidFill>
                <a:latin typeface="Helvetica 45 Light" charset="0"/>
                <a:ea typeface="Taipei" charset="-120"/>
              </a:defRPr>
            </a:lvl1pPr>
            <a:lvl2pPr marL="632325" indent="-243202" defTabSz="889038">
              <a:spcBef>
                <a:spcPct val="50000"/>
              </a:spcBef>
              <a:buChar char="–"/>
              <a:defRPr sz="2128">
                <a:solidFill>
                  <a:schemeClr val="bg1"/>
                </a:solidFill>
                <a:latin typeface="Helvetica 45 Light" charset="0"/>
                <a:ea typeface="Taipei" charset="-120"/>
              </a:defRPr>
            </a:lvl2pPr>
            <a:lvl3pPr marL="972807" indent="-194561" defTabSz="889038">
              <a:spcBef>
                <a:spcPct val="50000"/>
              </a:spcBef>
              <a:buChar char="–"/>
              <a:defRPr sz="2128">
                <a:solidFill>
                  <a:schemeClr val="bg1"/>
                </a:solidFill>
                <a:latin typeface="Helvetica 45 Light" charset="0"/>
                <a:ea typeface="Taipei" charset="-120"/>
              </a:defRPr>
            </a:lvl3pPr>
            <a:lvl4pPr marL="1361930" indent="-194561" defTabSz="889038">
              <a:spcBef>
                <a:spcPct val="50000"/>
              </a:spcBef>
              <a:buChar char="–"/>
              <a:defRPr sz="1958">
                <a:solidFill>
                  <a:schemeClr val="bg1"/>
                </a:solidFill>
                <a:latin typeface="Helvetica 45 Light" charset="0"/>
                <a:ea typeface="Taipei" charset="-120"/>
              </a:defRPr>
            </a:lvl4pPr>
            <a:lvl5pPr marL="1751053" indent="-194561" defTabSz="889038">
              <a:spcBef>
                <a:spcPct val="50000"/>
              </a:spcBef>
              <a:buChar char="–"/>
              <a:defRPr sz="1958">
                <a:solidFill>
                  <a:schemeClr val="bg1"/>
                </a:solidFill>
                <a:latin typeface="Helvetica 45 Light" charset="0"/>
                <a:ea typeface="Taipei" charset="-120"/>
              </a:defRPr>
            </a:lvl5pPr>
            <a:lvl6pPr marL="2140176"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6pPr>
            <a:lvl7pPr marL="2529299"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7pPr>
            <a:lvl8pPr marL="2918422"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8pPr>
            <a:lvl9pPr marL="3307545" indent="-194561" defTabSz="889038" eaLnBrk="0" fontAlgn="base" hangingPunct="0">
              <a:spcBef>
                <a:spcPct val="50000"/>
              </a:spcBef>
              <a:spcAft>
                <a:spcPct val="0"/>
              </a:spcAft>
              <a:buChar char="–"/>
              <a:defRPr sz="1958">
                <a:solidFill>
                  <a:schemeClr val="bg1"/>
                </a:solidFill>
                <a:latin typeface="Helvetica 45 Light" charset="0"/>
                <a:ea typeface="Taipei" charset="-120"/>
              </a:defRPr>
            </a:lvl9pPr>
          </a:lstStyle>
          <a:p>
            <a:pPr algn="l">
              <a:spcBef>
                <a:spcPct val="0"/>
              </a:spcBef>
              <a:spcAft>
                <a:spcPct val="0"/>
              </a:spcAft>
              <a:defRPr/>
            </a:pPr>
            <a:r>
              <a:rPr lang="en-US" altLang="zh-TW" sz="681"/>
              <a:t>Page </a:t>
            </a:r>
            <a:fld id="{F1AD414B-DCD2-4864-842A-32FC091D6152}" type="slidenum">
              <a:rPr lang="en-US" altLang="zh-TW" sz="681" smtClean="0"/>
              <a:pPr algn="l">
                <a:spcBef>
                  <a:spcPct val="0"/>
                </a:spcBef>
                <a:spcAft>
                  <a:spcPct val="0"/>
                </a:spcAft>
                <a:defRPr/>
              </a:pPr>
              <a:t>11</a:t>
            </a:fld>
            <a:endParaRPr lang="en-US" altLang="zh-TW" sz="681"/>
          </a:p>
        </p:txBody>
      </p:sp>
      <p:graphicFrame>
        <p:nvGraphicFramePr>
          <p:cNvPr id="8" name="圖表 7"/>
          <p:cNvGraphicFramePr/>
          <p:nvPr>
            <p:extLst/>
          </p:nvPr>
        </p:nvGraphicFramePr>
        <p:xfrm>
          <a:off x="2832025" y="1721033"/>
          <a:ext cx="6438021" cy="4415999"/>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10"/>
          <p:cNvSpPr txBox="1">
            <a:spLocks noChangeArrowheads="1"/>
          </p:cNvSpPr>
          <p:nvPr/>
        </p:nvSpPr>
        <p:spPr bwMode="auto">
          <a:xfrm>
            <a:off x="6654322" y="6427830"/>
            <a:ext cx="2339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微軟正黑體" panose="020B0604030504040204"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微軟正黑體" panose="020B0604030504040204"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微軟正黑體" panose="020B0604030504040204"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9pPr>
          </a:lstStyle>
          <a:p>
            <a:pPr>
              <a:spcBef>
                <a:spcPct val="0"/>
              </a:spcBef>
              <a:buFontTx/>
              <a:buNone/>
            </a:pPr>
            <a:r>
              <a:rPr lang="zh-TW" altLang="en-US" sz="1400" dirty="0">
                <a:latin typeface="微軟正黑體" panose="020B0604030504040204" pitchFamily="34" charset="-120"/>
              </a:rPr>
              <a:t>*</a:t>
            </a:r>
            <a:r>
              <a:rPr lang="en-US" altLang="zh-TW" sz="1400" dirty="0">
                <a:latin typeface="微軟正黑體" panose="020B0604030504040204" pitchFamily="34" charset="-120"/>
              </a:rPr>
              <a:t>data as of  31 Oct, 2018</a:t>
            </a:r>
            <a:endParaRPr lang="zh-HK" altLang="en-US" sz="1400" dirty="0">
              <a:latin typeface="微軟正黑體" panose="020B0604030504040204" pitchFamily="34" charset="-120"/>
            </a:endParaRPr>
          </a:p>
        </p:txBody>
      </p:sp>
      <p:sp>
        <p:nvSpPr>
          <p:cNvPr id="11" name="投影片編號版面配置區 3"/>
          <p:cNvSpPr txBox="1">
            <a:spLocks/>
          </p:cNvSpPr>
          <p:nvPr/>
        </p:nvSpPr>
        <p:spPr>
          <a:xfrm>
            <a:off x="6631270" y="6103558"/>
            <a:ext cx="2057400" cy="365125"/>
          </a:xfrm>
          <a:prstGeom prst="rect">
            <a:avLst/>
          </a:prstGeom>
          <a:noFill/>
        </p:spPr>
        <p:txBody>
          <a:bodyPr vert="horz" lIns="91440" tIns="45720" rIns="91440" bIns="45720" rtlCol="0" anchor="ctr"/>
          <a:lstStyle>
            <a:defPPr>
              <a:defRPr lang="zh-TW"/>
            </a:defPPr>
            <a:lvl1pPr algn="r" rtl="0" eaLnBrk="0" fontAlgn="base" hangingPunct="0">
              <a:spcBef>
                <a:spcPct val="20000"/>
              </a:spcBef>
              <a:spcAft>
                <a:spcPct val="0"/>
              </a:spcAft>
              <a:buChar char="•"/>
              <a:defRPr kumimoji="1" sz="3200" kern="1200">
                <a:solidFill>
                  <a:schemeClr val="tx1"/>
                </a:solidFill>
                <a:latin typeface="Times New Roman" panose="02020603050405020304" pitchFamily="18" charset="0"/>
                <a:ea typeface="微軟正黑體" panose="020B0604030504040204" pitchFamily="34" charset="-120"/>
                <a:cs typeface="+mn-cs"/>
              </a:defRPr>
            </a:lvl1pPr>
            <a:lvl2pPr marL="742950" indent="-285750" algn="l" rtl="0" eaLnBrk="0" fontAlgn="base" hangingPunct="0">
              <a:spcBef>
                <a:spcPct val="20000"/>
              </a:spcBef>
              <a:spcAft>
                <a:spcPct val="0"/>
              </a:spcAft>
              <a:buChar char="–"/>
              <a:defRPr kumimoji="1" sz="2800" kern="1200">
                <a:solidFill>
                  <a:schemeClr val="tx1"/>
                </a:solidFill>
                <a:latin typeface="Times New Roman" panose="02020603050405020304" pitchFamily="18" charset="0"/>
                <a:ea typeface="微軟正黑體" panose="020B0604030504040204" pitchFamily="34" charset="-120"/>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Times New Roman" panose="02020603050405020304" pitchFamily="18" charset="0"/>
                <a:ea typeface="微軟正黑體" panose="020B0604030504040204" pitchFamily="34" charset="-120"/>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Times New Roman" panose="02020603050405020304" pitchFamily="18" charset="0"/>
                <a:ea typeface="微軟正黑體" panose="020B0604030504040204" pitchFamily="34" charset="-120"/>
                <a:cs typeface="+mn-cs"/>
              </a:defRPr>
            </a:lvl9pPr>
          </a:lstStyle>
          <a:p>
            <a:pPr>
              <a:spcBef>
                <a:spcPct val="0"/>
              </a:spcBef>
              <a:buFontTx/>
              <a:buNone/>
              <a:defRPr/>
            </a:pPr>
            <a:r>
              <a:rPr lang="en-US" altLang="zh-HK" sz="900" dirty="0">
                <a:solidFill>
                  <a:prstClr val="black">
                    <a:tint val="75000"/>
                  </a:prstClr>
                </a:solidFill>
                <a:latin typeface="微軟正黑體" panose="020B0604030504040204" pitchFamily="34" charset="-120"/>
              </a:rPr>
              <a:t>6</a:t>
            </a:r>
            <a:endParaRPr lang="zh-HK" altLang="en-US" sz="900" dirty="0">
              <a:solidFill>
                <a:prstClr val="black">
                  <a:tint val="75000"/>
                </a:prstClr>
              </a:solidFill>
              <a:latin typeface="微軟正黑體" panose="020B0604030504040204" pitchFamily="34" charset="-120"/>
            </a:endParaRPr>
          </a:p>
        </p:txBody>
      </p:sp>
      <p:sp>
        <p:nvSpPr>
          <p:cNvPr id="2" name="文字方塊 1"/>
          <p:cNvSpPr txBox="1"/>
          <p:nvPr/>
        </p:nvSpPr>
        <p:spPr>
          <a:xfrm>
            <a:off x="827584" y="3504119"/>
            <a:ext cx="2732249" cy="830997"/>
          </a:xfrm>
          <a:prstGeom prst="rect">
            <a:avLst/>
          </a:prstGeom>
          <a:noFill/>
        </p:spPr>
        <p:txBody>
          <a:bodyPr wrap="square" rtlCol="0">
            <a:spAutoFit/>
          </a:bodyPr>
          <a:lstStyle/>
          <a:p>
            <a:r>
              <a:rPr lang="en-US" altLang="zh-HK" sz="2400" b="1" dirty="0" smtClean="0">
                <a:solidFill>
                  <a:srgbClr val="002060"/>
                </a:solidFill>
                <a:latin typeface="Calibri" panose="020F0502020204030204" pitchFamily="34" charset="0"/>
                <a:cs typeface="Calibri" panose="020F0502020204030204" pitchFamily="34" charset="0"/>
              </a:rPr>
              <a:t>Male</a:t>
            </a:r>
            <a:r>
              <a:rPr lang="zh-TW" altLang="en-US" sz="2400" b="1" dirty="0" smtClean="0">
                <a:solidFill>
                  <a:srgbClr val="002060"/>
                </a:solidFill>
                <a:latin typeface="Calibri" panose="020F0502020204030204" pitchFamily="34" charset="0"/>
                <a:cs typeface="Calibri" panose="020F0502020204030204" pitchFamily="34" charset="0"/>
              </a:rPr>
              <a:t>男</a:t>
            </a:r>
            <a:r>
              <a:rPr lang="en-US" altLang="zh-HK" sz="2400" b="1" dirty="0" smtClean="0">
                <a:solidFill>
                  <a:srgbClr val="002060"/>
                </a:solidFill>
                <a:latin typeface="Calibri" panose="020F0502020204030204" pitchFamily="34" charset="0"/>
                <a:cs typeface="Calibri" panose="020F0502020204030204" pitchFamily="34" charset="0"/>
              </a:rPr>
              <a:t>    </a:t>
            </a:r>
            <a:r>
              <a:rPr lang="en-US" altLang="zh-HK" sz="2400" b="1" dirty="0">
                <a:solidFill>
                  <a:srgbClr val="C00000"/>
                </a:solidFill>
                <a:latin typeface="Calibri" panose="020F0502020204030204" pitchFamily="34" charset="0"/>
                <a:cs typeface="Calibri" panose="020F0502020204030204" pitchFamily="34" charset="0"/>
              </a:rPr>
              <a:t>Female</a:t>
            </a:r>
            <a:r>
              <a:rPr lang="en-US" altLang="zh-HK" sz="2400" b="1" dirty="0">
                <a:solidFill>
                  <a:srgbClr val="002060"/>
                </a:solidFill>
                <a:latin typeface="Calibri" panose="020F0502020204030204" pitchFamily="34" charset="0"/>
                <a:cs typeface="Calibri" panose="020F0502020204030204" pitchFamily="34" charset="0"/>
              </a:rPr>
              <a:t> </a:t>
            </a:r>
            <a:r>
              <a:rPr lang="zh-TW" altLang="en-US" sz="2400" b="1" dirty="0" smtClean="0">
                <a:solidFill>
                  <a:srgbClr val="FF0000"/>
                </a:solidFill>
                <a:latin typeface="Calibri" panose="020F0502020204030204" pitchFamily="34" charset="0"/>
                <a:cs typeface="Calibri" panose="020F0502020204030204" pitchFamily="34" charset="0"/>
              </a:rPr>
              <a:t>女</a:t>
            </a:r>
            <a:endParaRPr lang="en-US" altLang="zh-HK" sz="2400" b="1" dirty="0">
              <a:solidFill>
                <a:srgbClr val="FF0000"/>
              </a:solidFill>
              <a:latin typeface="Calibri" panose="020F0502020204030204" pitchFamily="34" charset="0"/>
              <a:cs typeface="Calibri" panose="020F0502020204030204" pitchFamily="34" charset="0"/>
            </a:endParaRPr>
          </a:p>
          <a:p>
            <a:r>
              <a:rPr lang="en-US" altLang="zh-HK" sz="2400" b="1" dirty="0">
                <a:solidFill>
                  <a:srgbClr val="002060"/>
                </a:solidFill>
                <a:latin typeface="Calibri" panose="020F0502020204030204" pitchFamily="34" charset="0"/>
                <a:cs typeface="Calibri" panose="020F0502020204030204" pitchFamily="34" charset="0"/>
              </a:rPr>
              <a:t>       </a:t>
            </a:r>
            <a:r>
              <a:rPr lang="en-US" altLang="zh-HK" sz="2400" b="1" dirty="0" smtClean="0">
                <a:solidFill>
                  <a:srgbClr val="002060"/>
                </a:solidFill>
                <a:latin typeface="Calibri" panose="020F0502020204030204" pitchFamily="34" charset="0"/>
                <a:cs typeface="Calibri" panose="020F0502020204030204" pitchFamily="34" charset="0"/>
              </a:rPr>
              <a:t> </a:t>
            </a:r>
            <a:r>
              <a:rPr lang="en-US" altLang="zh-HK" sz="2400" b="1" dirty="0">
                <a:solidFill>
                  <a:srgbClr val="002060"/>
                </a:solidFill>
                <a:latin typeface="Calibri" panose="020F0502020204030204" pitchFamily="34" charset="0"/>
                <a:cs typeface="Calibri" panose="020F0502020204030204" pitchFamily="34" charset="0"/>
              </a:rPr>
              <a:t>128       </a:t>
            </a:r>
            <a:r>
              <a:rPr lang="en-US" altLang="zh-HK" sz="2400" b="1" dirty="0">
                <a:solidFill>
                  <a:srgbClr val="C00000"/>
                </a:solidFill>
                <a:latin typeface="Calibri" panose="020F0502020204030204" pitchFamily="34" charset="0"/>
                <a:cs typeface="Calibri" panose="020F0502020204030204" pitchFamily="34" charset="0"/>
              </a:rPr>
              <a:t>169</a:t>
            </a:r>
            <a:endParaRPr lang="zh-HK" altLang="en-US" sz="2400" b="1" dirty="0">
              <a:solidFill>
                <a:srgbClr val="C00000"/>
              </a:solidFill>
              <a:latin typeface="Calibri" panose="020F0502020204030204" pitchFamily="34" charset="0"/>
              <a:cs typeface="Calibri" panose="020F0502020204030204" pitchFamily="34" charset="0"/>
            </a:endParaRPr>
          </a:p>
        </p:txBody>
      </p:sp>
      <p:pic>
        <p:nvPicPr>
          <p:cNvPr id="13" name="圖片 12">
            <a:extLst>
              <a:ext uri="{FF2B5EF4-FFF2-40B4-BE49-F238E27FC236}">
                <a16:creationId xmlns:a16="http://schemas.microsoft.com/office/drawing/2014/main" id="{D5103FFF-E940-4F64-90C5-116F22DD06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457842"/>
            <a:ext cx="2104834" cy="2104834"/>
          </a:xfrm>
          <a:prstGeom prst="rect">
            <a:avLst/>
          </a:prstGeom>
        </p:spPr>
      </p:pic>
      <p:sp>
        <p:nvSpPr>
          <p:cNvPr id="12" name="矩形 2"/>
          <p:cNvSpPr>
            <a:spLocks noChangeArrowheads="1"/>
          </p:cNvSpPr>
          <p:nvPr/>
        </p:nvSpPr>
        <p:spPr bwMode="auto">
          <a:xfrm>
            <a:off x="175320" y="181076"/>
            <a:ext cx="74089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微軟正黑體" panose="020B0604030504040204"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微軟正黑體" panose="020B0604030504040204"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微軟正黑體" panose="020B0604030504040204"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9pPr>
          </a:lstStyle>
          <a:p>
            <a:pPr>
              <a:spcBef>
                <a:spcPct val="0"/>
              </a:spcBef>
              <a:buNone/>
              <a:defRPr/>
            </a:pPr>
            <a:r>
              <a:rPr lang="zh-TW" altLang="en-US" b="1" dirty="0" smtClean="0">
                <a:solidFill>
                  <a:srgbClr val="7030A0"/>
                </a:solidFill>
                <a:latin typeface="微軟正黑體" panose="020B0604030504040204" pitchFamily="34" charset="-120"/>
              </a:rPr>
              <a:t>最新院友數據</a:t>
            </a:r>
            <a:endParaRPr lang="en-US" altLang="zh-HK" b="1" dirty="0" smtClean="0">
              <a:solidFill>
                <a:srgbClr val="7030A0"/>
              </a:solidFill>
              <a:latin typeface="微軟正黑體" panose="020B0604030504040204" pitchFamily="34" charset="-120"/>
            </a:endParaRPr>
          </a:p>
          <a:p>
            <a:pPr>
              <a:spcBef>
                <a:spcPct val="0"/>
              </a:spcBef>
              <a:buNone/>
              <a:defRPr/>
            </a:pPr>
            <a:r>
              <a:rPr lang="en-US" altLang="zh-HK" sz="2800" b="1" dirty="0" smtClean="0">
                <a:solidFill>
                  <a:srgbClr val="7030A0"/>
                </a:solidFill>
                <a:latin typeface="微軟正黑體" panose="020B0604030504040204" pitchFamily="34" charset="-120"/>
              </a:rPr>
              <a:t>Latest </a:t>
            </a:r>
            <a:r>
              <a:rPr lang="en-US" altLang="zh-HK" sz="2800" b="1" dirty="0">
                <a:solidFill>
                  <a:srgbClr val="7030A0"/>
                </a:solidFill>
                <a:latin typeface="微軟正黑體" panose="020B0604030504040204" pitchFamily="34" charset="-120"/>
              </a:rPr>
              <a:t>statistics of Residents</a:t>
            </a:r>
            <a:endParaRPr lang="zh-HK" altLang="en-US" sz="2800" b="1" dirty="0">
              <a:solidFill>
                <a:srgbClr val="7030A0"/>
              </a:solidFill>
              <a:latin typeface="微軟正黑體" panose="020B0604030504040204" pitchFamily="34" charset="-120"/>
              <a:cs typeface="+mj-cs"/>
            </a:endParaRPr>
          </a:p>
        </p:txBody>
      </p:sp>
    </p:spTree>
    <p:extLst>
      <p:ext uri="{BB962C8B-B14F-4D97-AF65-F5344CB8AC3E}">
        <p14:creationId xmlns:p14="http://schemas.microsoft.com/office/powerpoint/2010/main" val="365178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 y="5949280"/>
            <a:ext cx="9144001" cy="908720"/>
          </a:xfrm>
          <a:prstGeom prst="rect">
            <a:avLst/>
          </a:prstGeom>
        </p:spPr>
      </p:pic>
      <p:sp>
        <p:nvSpPr>
          <p:cNvPr id="4" name="投影片編號版面配置區 3"/>
          <p:cNvSpPr>
            <a:spLocks noGrp="1"/>
          </p:cNvSpPr>
          <p:nvPr>
            <p:ph type="sldNum" sz="quarter" idx="12"/>
          </p:nvPr>
        </p:nvSpPr>
        <p:spPr/>
        <p:txBody>
          <a:bodyPr/>
          <a:lstStyle/>
          <a:p>
            <a:pPr>
              <a:defRPr/>
            </a:pPr>
            <a:fld id="{8B01A06D-2368-420E-AEC9-688DB47CCA13}" type="slidenum">
              <a:rPr lang="en-US" altLang="zh-TW" sz="1050" smtClean="0"/>
              <a:pPr>
                <a:defRPr/>
              </a:pPr>
              <a:t>12</a:t>
            </a:fld>
            <a:endParaRPr lang="en-US" altLang="zh-TW" sz="1050" dirty="0"/>
          </a:p>
        </p:txBody>
      </p:sp>
      <p:sp>
        <p:nvSpPr>
          <p:cNvPr id="5" name="文字方塊 24"/>
          <p:cNvSpPr txBox="1">
            <a:spLocks noChangeArrowheads="1"/>
          </p:cNvSpPr>
          <p:nvPr/>
        </p:nvSpPr>
        <p:spPr bwMode="auto">
          <a:xfrm>
            <a:off x="306054" y="109140"/>
            <a:ext cx="446449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Helvetica 75 Bold" charset="0"/>
                <a:ea typeface="新細明體" panose="02020500000000000000" pitchFamily="18" charset="-120"/>
              </a:defRPr>
            </a:lvl1pPr>
            <a:lvl2pPr marL="742950" indent="-285750">
              <a:defRPr sz="2200">
                <a:solidFill>
                  <a:schemeClr val="tx1"/>
                </a:solidFill>
                <a:latin typeface="Helvetica 75 Bold" charset="0"/>
                <a:ea typeface="新細明體" panose="02020500000000000000" pitchFamily="18" charset="-120"/>
              </a:defRPr>
            </a:lvl2pPr>
            <a:lvl3pPr marL="1143000" indent="-228600">
              <a:defRPr sz="2200">
                <a:solidFill>
                  <a:schemeClr val="tx1"/>
                </a:solidFill>
                <a:latin typeface="Helvetica 75 Bold" charset="0"/>
                <a:ea typeface="新細明體" panose="02020500000000000000" pitchFamily="18" charset="-120"/>
              </a:defRPr>
            </a:lvl3pPr>
            <a:lvl4pPr marL="1600200" indent="-228600">
              <a:defRPr sz="2200">
                <a:solidFill>
                  <a:schemeClr val="tx1"/>
                </a:solidFill>
                <a:latin typeface="Helvetica 75 Bold" charset="0"/>
                <a:ea typeface="新細明體" panose="02020500000000000000" pitchFamily="18" charset="-120"/>
              </a:defRPr>
            </a:lvl4pPr>
            <a:lvl5pPr marL="2057400" indent="-228600">
              <a:defRPr sz="2200">
                <a:solidFill>
                  <a:schemeClr val="tx1"/>
                </a:solidFill>
                <a:latin typeface="Helvetica 75 Bold" charset="0"/>
                <a:ea typeface="新細明體" panose="02020500000000000000" pitchFamily="18" charset="-120"/>
              </a:defRPr>
            </a:lvl5pPr>
            <a:lvl6pPr marL="25146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6pPr>
            <a:lvl7pPr marL="29718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7pPr>
            <a:lvl8pPr marL="34290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8pPr>
            <a:lvl9pPr marL="38862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9pPr>
          </a:lstStyle>
          <a:p>
            <a:pPr>
              <a:defRPr/>
            </a:pPr>
            <a:r>
              <a:rPr lang="zh-TW" altLang="en-US" sz="3200" b="1" dirty="0" smtClean="0">
                <a:solidFill>
                  <a:srgbClr val="7030A0"/>
                </a:solidFill>
                <a:latin typeface="微軟正黑體" panose="020B0604030504040204" pitchFamily="34" charset="-120"/>
                <a:ea typeface="微軟正黑體" panose="020B0604030504040204" pitchFamily="34" charset="-120"/>
              </a:rPr>
              <a:t>年齡分佈</a:t>
            </a:r>
            <a:endParaRPr lang="en-US" altLang="zh-TW" sz="3200" b="1" dirty="0" smtClean="0">
              <a:solidFill>
                <a:srgbClr val="7030A0"/>
              </a:solidFill>
              <a:latin typeface="微軟正黑體" panose="020B0604030504040204" pitchFamily="34" charset="-120"/>
              <a:ea typeface="微軟正黑體" panose="020B0604030504040204" pitchFamily="34" charset="-120"/>
            </a:endParaRPr>
          </a:p>
          <a:p>
            <a:pPr>
              <a:defRPr/>
            </a:pPr>
            <a:r>
              <a:rPr lang="en-US" altLang="en-US" sz="3200" b="1" dirty="0" smtClean="0">
                <a:solidFill>
                  <a:srgbClr val="7030A0"/>
                </a:solidFill>
                <a:latin typeface="微軟正黑體" panose="020B0604030504040204" pitchFamily="34" charset="-120"/>
                <a:ea typeface="微軟正黑體" panose="020B0604030504040204" pitchFamily="34" charset="-120"/>
              </a:rPr>
              <a:t>Age </a:t>
            </a:r>
            <a:r>
              <a:rPr lang="en-US" altLang="en-US" sz="3200" b="1" dirty="0">
                <a:solidFill>
                  <a:srgbClr val="7030A0"/>
                </a:solidFill>
                <a:latin typeface="微軟正黑體" panose="020B0604030504040204" pitchFamily="34" charset="-120"/>
                <a:ea typeface="微軟正黑體" panose="020B0604030504040204" pitchFamily="34" charset="-120"/>
              </a:rPr>
              <a:t>distribution</a:t>
            </a:r>
            <a:endParaRPr lang="en-HK" altLang="en-US" sz="3200" b="1" dirty="0">
              <a:solidFill>
                <a:srgbClr val="7030A0"/>
              </a:solidFill>
              <a:latin typeface="微軟正黑體" panose="020B0604030504040204" pitchFamily="34" charset="-120"/>
              <a:ea typeface="微軟正黑體" panose="020B0604030504040204" pitchFamily="34" charset="-120"/>
            </a:endParaRPr>
          </a:p>
        </p:txBody>
      </p:sp>
      <p:graphicFrame>
        <p:nvGraphicFramePr>
          <p:cNvPr id="6" name="圖表 5"/>
          <p:cNvGraphicFramePr>
            <a:graphicFrameLocks/>
          </p:cNvGraphicFramePr>
          <p:nvPr>
            <p:extLst/>
          </p:nvPr>
        </p:nvGraphicFramePr>
        <p:xfrm>
          <a:off x="325090" y="426975"/>
          <a:ext cx="9026287" cy="5976665"/>
        </p:xfrm>
        <a:graphic>
          <a:graphicData uri="http://schemas.openxmlformats.org/drawingml/2006/chart">
            <c:chart xmlns:c="http://schemas.openxmlformats.org/drawingml/2006/chart" xmlns:r="http://schemas.openxmlformats.org/officeDocument/2006/relationships" r:id="rId4"/>
          </a:graphicData>
        </a:graphic>
      </p:graphicFrame>
      <p:sp>
        <p:nvSpPr>
          <p:cNvPr id="7" name="文字方塊 6"/>
          <p:cNvSpPr txBox="1"/>
          <p:nvPr/>
        </p:nvSpPr>
        <p:spPr>
          <a:xfrm>
            <a:off x="1043608" y="2668850"/>
            <a:ext cx="1656184" cy="400110"/>
          </a:xfrm>
          <a:prstGeom prst="rect">
            <a:avLst/>
          </a:prstGeom>
          <a:solidFill>
            <a:schemeClr val="bg1"/>
          </a:solidFill>
        </p:spPr>
        <p:txBody>
          <a:bodyPr wrap="square" rtlCol="0">
            <a:spAutoFit/>
          </a:bodyPr>
          <a:lstStyle/>
          <a:p>
            <a:r>
              <a:rPr lang="en-HK" altLang="zh-HK" sz="2000" dirty="0">
                <a:latin typeface="微軟正黑體" panose="020B0604030504040204" pitchFamily="34" charset="-120"/>
                <a:ea typeface="微軟正黑體" panose="020B0604030504040204" pitchFamily="34" charset="-120"/>
              </a:rPr>
              <a:t>50 or below</a:t>
            </a:r>
            <a:endParaRPr lang="zh-HK" altLang="en-US" sz="2000" dirty="0">
              <a:latin typeface="微軟正黑體" panose="020B0604030504040204" pitchFamily="34" charset="-120"/>
              <a:ea typeface="微軟正黑體" panose="020B0604030504040204" pitchFamily="34" charset="-120"/>
            </a:endParaRPr>
          </a:p>
        </p:txBody>
      </p:sp>
      <p:pic>
        <p:nvPicPr>
          <p:cNvPr id="8" name="Picture 2">
            <a:extLst>
              <a:ext uri="{FF2B5EF4-FFF2-40B4-BE49-F238E27FC236}">
                <a16:creationId xmlns:a16="http://schemas.microsoft.com/office/drawing/2014/main" id="{A4E21C8D-1FA4-4ABD-9878-9CF32C3C7C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90" y="1399523"/>
            <a:ext cx="2541400" cy="12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15894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1" y="5992755"/>
            <a:ext cx="9144001" cy="892629"/>
          </a:xfrm>
          <a:prstGeom prst="rect">
            <a:avLst/>
          </a:prstGeom>
        </p:spPr>
      </p:pic>
      <p:sp>
        <p:nvSpPr>
          <p:cNvPr id="2" name="標題 1"/>
          <p:cNvSpPr>
            <a:spLocks noGrp="1"/>
          </p:cNvSpPr>
          <p:nvPr>
            <p:ph type="title"/>
          </p:nvPr>
        </p:nvSpPr>
        <p:spPr>
          <a:xfrm>
            <a:off x="299624" y="543599"/>
            <a:ext cx="7886700" cy="1325563"/>
          </a:xfrm>
        </p:spPr>
        <p:txBody>
          <a:bodyPr/>
          <a:lstStyle/>
          <a:p>
            <a:pPr algn="l"/>
            <a:r>
              <a:rPr lang="zh-TW" altLang="en-US" sz="3200" b="1" dirty="0" smtClean="0">
                <a:solidFill>
                  <a:srgbClr val="7030A0"/>
                </a:solidFill>
                <a:latin typeface="微軟正黑體" panose="020B0604030504040204" pitchFamily="34" charset="-120"/>
                <a:cs typeface="Times New Roman" panose="02020603050405020304" pitchFamily="18" charset="0"/>
              </a:rPr>
              <a:t>護理級別情況</a:t>
            </a:r>
            <a:r>
              <a:rPr lang="en-US" altLang="zh-TW" sz="3200" b="1" dirty="0" smtClean="0">
                <a:solidFill>
                  <a:srgbClr val="7030A0"/>
                </a:solidFill>
                <a:latin typeface="微軟正黑體" panose="020B0604030504040204" pitchFamily="34" charset="-120"/>
                <a:cs typeface="Times New Roman" panose="02020603050405020304" pitchFamily="18" charset="0"/>
              </a:rPr>
              <a:t/>
            </a:r>
            <a:br>
              <a:rPr lang="en-US" altLang="zh-TW" sz="3200" b="1" dirty="0" smtClean="0">
                <a:solidFill>
                  <a:srgbClr val="7030A0"/>
                </a:solidFill>
                <a:latin typeface="微軟正黑體" panose="020B0604030504040204" pitchFamily="34" charset="-120"/>
                <a:cs typeface="Times New Roman" panose="02020603050405020304" pitchFamily="18" charset="0"/>
              </a:rPr>
            </a:br>
            <a:r>
              <a:rPr lang="en-US" altLang="zh-CN" sz="3200" b="1" dirty="0" smtClean="0">
                <a:solidFill>
                  <a:srgbClr val="7030A0"/>
                </a:solidFill>
                <a:latin typeface="微軟正黑體" panose="020B0604030504040204" pitchFamily="34" charset="-120"/>
                <a:cs typeface="Times New Roman" panose="02020603050405020304" pitchFamily="18" charset="0"/>
              </a:rPr>
              <a:t>Distribution </a:t>
            </a:r>
            <a:r>
              <a:rPr lang="en-US" altLang="zh-CN" sz="3200" b="1" dirty="0">
                <a:solidFill>
                  <a:srgbClr val="7030A0"/>
                </a:solidFill>
                <a:latin typeface="微軟正黑體" panose="020B0604030504040204" pitchFamily="34" charset="-120"/>
                <a:cs typeface="Times New Roman" panose="02020603050405020304" pitchFamily="18" charset="0"/>
              </a:rPr>
              <a:t>of Care Level </a:t>
            </a:r>
            <a:r>
              <a:rPr lang="en-US" altLang="zh-CN" sz="3600" b="1" dirty="0">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t/>
            </a:r>
            <a:br>
              <a:rPr lang="en-US" altLang="zh-CN" sz="3600" b="1" dirty="0">
                <a:solidFill>
                  <a:srgbClr val="002060"/>
                </a:solidFill>
                <a:latin typeface="Segoe UI Black" panose="020B0A02040204020203" pitchFamily="34" charset="0"/>
                <a:ea typeface="Segoe UI Black" panose="020B0A02040204020203" pitchFamily="34" charset="0"/>
                <a:cs typeface="Times New Roman" panose="02020603050405020304" pitchFamily="18" charset="0"/>
              </a:rPr>
            </a:br>
            <a:r>
              <a:rPr lang="zh-HK" altLang="en-US" sz="3600" dirty="0">
                <a:solidFill>
                  <a:srgbClr val="002060"/>
                </a:solidFill>
                <a:latin typeface="Segoe UI Black" panose="020B0A02040204020203" pitchFamily="34" charset="0"/>
              </a:rPr>
              <a:t/>
            </a:r>
            <a:br>
              <a:rPr lang="zh-HK" altLang="en-US" sz="3600" dirty="0">
                <a:solidFill>
                  <a:srgbClr val="002060"/>
                </a:solidFill>
                <a:latin typeface="Segoe UI Black" panose="020B0A02040204020203" pitchFamily="34" charset="0"/>
              </a:rPr>
            </a:br>
            <a:endParaRPr lang="en-US" sz="3600" dirty="0">
              <a:solidFill>
                <a:srgbClr val="002060"/>
              </a:solidFill>
              <a:latin typeface="Segoe UI Black" panose="020B0A02040204020203" pitchFamily="34" charset="0"/>
              <a:ea typeface="Segoe UI Black" panose="020B0A02040204020203" pitchFamily="34" charset="0"/>
            </a:endParaRPr>
          </a:p>
        </p:txBody>
      </p:sp>
      <p:sp>
        <p:nvSpPr>
          <p:cNvPr id="4" name="投影片編號版面配置區 3"/>
          <p:cNvSpPr>
            <a:spLocks noGrp="1"/>
          </p:cNvSpPr>
          <p:nvPr>
            <p:ph type="sldNum" sz="quarter" idx="12"/>
          </p:nvPr>
        </p:nvSpPr>
        <p:spPr/>
        <p:txBody>
          <a:bodyPr/>
          <a:lstStyle/>
          <a:p>
            <a:pPr>
              <a:defRPr/>
            </a:pPr>
            <a:fld id="{66B6CEFD-D377-4700-B6AD-4AF9ECAAEE88}" type="slidenum">
              <a:rPr lang="zh-HK" altLang="en-US" sz="1050" smtClean="0"/>
              <a:pPr>
                <a:defRPr/>
              </a:pPr>
              <a:t>13</a:t>
            </a:fld>
            <a:endParaRPr lang="zh-HK" altLang="en-US" sz="1050" dirty="0"/>
          </a:p>
        </p:txBody>
      </p:sp>
      <p:graphicFrame>
        <p:nvGraphicFramePr>
          <p:cNvPr id="5" name="圖表 4"/>
          <p:cNvGraphicFramePr>
            <a:graphicFrameLocks/>
          </p:cNvGraphicFramePr>
          <p:nvPr>
            <p:extLst>
              <p:ext uri="{D42A27DB-BD31-4B8C-83A1-F6EECF244321}">
                <p14:modId xmlns:p14="http://schemas.microsoft.com/office/powerpoint/2010/main" val="3424671312"/>
              </p:ext>
            </p:extLst>
          </p:nvPr>
        </p:nvGraphicFramePr>
        <p:xfrm>
          <a:off x="334980" y="1340768"/>
          <a:ext cx="8495604" cy="4488078"/>
        </p:xfrm>
        <a:graphic>
          <a:graphicData uri="http://schemas.openxmlformats.org/drawingml/2006/chart">
            <c:chart xmlns:c="http://schemas.openxmlformats.org/drawingml/2006/chart" xmlns:r="http://schemas.openxmlformats.org/officeDocument/2006/relationships" r:id="rId3"/>
          </a:graphicData>
        </a:graphic>
      </p:graphicFrame>
      <p:sp>
        <p:nvSpPr>
          <p:cNvPr id="3" name="文字方塊 2"/>
          <p:cNvSpPr txBox="1"/>
          <p:nvPr/>
        </p:nvSpPr>
        <p:spPr>
          <a:xfrm>
            <a:off x="1680082" y="1467415"/>
            <a:ext cx="1147226" cy="276999"/>
          </a:xfrm>
          <a:prstGeom prst="rect">
            <a:avLst/>
          </a:prstGeom>
          <a:solidFill>
            <a:schemeClr val="bg1"/>
          </a:solidFill>
        </p:spPr>
        <p:txBody>
          <a:bodyPr wrap="square" rtlCol="0">
            <a:spAutoFit/>
          </a:bodyPr>
          <a:lstStyle/>
          <a:p>
            <a:r>
              <a:rPr lang="en-US" altLang="zh-HK" sz="1200" dirty="0" smtClean="0"/>
              <a:t>Self-care</a:t>
            </a:r>
            <a:endParaRPr lang="zh-HK" altLang="en-US" sz="1200" dirty="0"/>
          </a:p>
        </p:txBody>
      </p:sp>
      <p:sp>
        <p:nvSpPr>
          <p:cNvPr id="10" name="文字方塊 9"/>
          <p:cNvSpPr txBox="1"/>
          <p:nvPr/>
        </p:nvSpPr>
        <p:spPr>
          <a:xfrm>
            <a:off x="6436626" y="1467415"/>
            <a:ext cx="1297075" cy="307777"/>
          </a:xfrm>
          <a:prstGeom prst="rect">
            <a:avLst/>
          </a:prstGeom>
          <a:solidFill>
            <a:schemeClr val="bg1"/>
          </a:solidFill>
        </p:spPr>
        <p:txBody>
          <a:bodyPr wrap="square" rtlCol="0">
            <a:spAutoFit/>
          </a:bodyPr>
          <a:lstStyle/>
          <a:p>
            <a:r>
              <a:rPr lang="en-HK" altLang="zh-HK" sz="1400" dirty="0"/>
              <a:t>Intensive</a:t>
            </a:r>
            <a:endParaRPr lang="zh-HK" altLang="en-US" sz="1400" dirty="0"/>
          </a:p>
        </p:txBody>
      </p:sp>
      <p:sp>
        <p:nvSpPr>
          <p:cNvPr id="11" name="文字方塊 10"/>
          <p:cNvSpPr txBox="1"/>
          <p:nvPr/>
        </p:nvSpPr>
        <p:spPr>
          <a:xfrm>
            <a:off x="2975039" y="1452025"/>
            <a:ext cx="1382045" cy="307777"/>
          </a:xfrm>
          <a:prstGeom prst="rect">
            <a:avLst/>
          </a:prstGeom>
          <a:solidFill>
            <a:schemeClr val="bg1"/>
          </a:solidFill>
        </p:spPr>
        <p:txBody>
          <a:bodyPr wrap="square" rtlCol="0">
            <a:spAutoFit/>
          </a:bodyPr>
          <a:lstStyle/>
          <a:p>
            <a:r>
              <a:rPr lang="en-HK" altLang="zh-HK" sz="1400" dirty="0"/>
              <a:t>Additional</a:t>
            </a:r>
            <a:endParaRPr lang="zh-HK" altLang="en-US" sz="1400" dirty="0"/>
          </a:p>
        </p:txBody>
      </p:sp>
      <p:sp>
        <p:nvSpPr>
          <p:cNvPr id="12" name="文字方塊 11"/>
          <p:cNvSpPr txBox="1"/>
          <p:nvPr/>
        </p:nvSpPr>
        <p:spPr>
          <a:xfrm>
            <a:off x="4756995" y="1458289"/>
            <a:ext cx="1084208" cy="307777"/>
          </a:xfrm>
          <a:prstGeom prst="rect">
            <a:avLst/>
          </a:prstGeom>
          <a:solidFill>
            <a:schemeClr val="bg1"/>
          </a:solidFill>
        </p:spPr>
        <p:txBody>
          <a:bodyPr wrap="square" rtlCol="0">
            <a:spAutoFit/>
          </a:bodyPr>
          <a:lstStyle/>
          <a:p>
            <a:r>
              <a:rPr lang="en-US" altLang="zh-HK" sz="1400" dirty="0"/>
              <a:t>Special</a:t>
            </a:r>
            <a:endParaRPr lang="zh-HK" altLang="en-US" sz="1400" dirty="0"/>
          </a:p>
        </p:txBody>
      </p:sp>
      <p:pic>
        <p:nvPicPr>
          <p:cNvPr id="13" name="圖片 6">
            <a:extLst>
              <a:ext uri="{FF2B5EF4-FFF2-40B4-BE49-F238E27FC236}">
                <a16:creationId xmlns:a16="http://schemas.microsoft.com/office/drawing/2014/main" id="{124A34DC-C58F-4796-9942-6C52DF6B0B20}"/>
              </a:ext>
            </a:extLst>
          </p:cNvPr>
          <p:cNvPicPr>
            <a:picLocks noChangeAspect="1"/>
          </p:cNvPicPr>
          <p:nvPr/>
        </p:nvPicPr>
        <p:blipFill>
          <a:blip r:embed="rId4" cstate="print">
            <a:extLst>
              <a:ext uri="{28A0092B-C50C-407E-A947-70E740481C1C}">
                <a14:useLocalDpi xmlns:a14="http://schemas.microsoft.com/office/drawing/2010/main" val="0"/>
              </a:ext>
            </a:extLst>
          </a:blip>
          <a:srcRect r="2750" b="15350"/>
          <a:stretch>
            <a:fillRect/>
          </a:stretch>
        </p:blipFill>
        <p:spPr bwMode="auto">
          <a:xfrm>
            <a:off x="5342352" y="5160266"/>
            <a:ext cx="1894538" cy="164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15">
            <a:extLst>
              <a:ext uri="{FF2B5EF4-FFF2-40B4-BE49-F238E27FC236}">
                <a16:creationId xmlns:a16="http://schemas.microsoft.com/office/drawing/2014/main" id="{73AF77E6-B04E-415C-BE0A-9179824F4D3A}"/>
              </a:ext>
            </a:extLst>
          </p:cNvPr>
          <p:cNvPicPr>
            <a:picLocks noChangeAspect="1"/>
          </p:cNvPicPr>
          <p:nvPr/>
        </p:nvPicPr>
        <p:blipFill>
          <a:blip r:embed="rId5" cstate="print">
            <a:extLst>
              <a:ext uri="{28A0092B-C50C-407E-A947-70E740481C1C}">
                <a14:useLocalDpi xmlns:a14="http://schemas.microsoft.com/office/drawing/2010/main" val="0"/>
              </a:ext>
            </a:extLst>
          </a:blip>
          <a:srcRect b="13251"/>
          <a:stretch>
            <a:fillRect/>
          </a:stretch>
        </p:blipFill>
        <p:spPr bwMode="auto">
          <a:xfrm>
            <a:off x="7040501" y="5358479"/>
            <a:ext cx="1386401" cy="120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549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79512" y="136524"/>
            <a:ext cx="9217024" cy="1031213"/>
          </a:xfrm>
        </p:spPr>
        <p:txBody>
          <a:bodyPr>
            <a:normAutofit fontScale="90000"/>
          </a:bodyPr>
          <a:lstStyle/>
          <a:p>
            <a:r>
              <a:rPr kumimoji="1" lang="zh-TW" altLang="zh-TW"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廣東院舍住宿照顧服</a:t>
            </a:r>
            <a:r>
              <a:rPr kumimoji="1" lang="zh-TW" altLang="en-US"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務</a:t>
            </a:r>
            <a:r>
              <a:rPr kumimoji="1" lang="zh-TW" altLang="zh-TW"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試驗計劃</a:t>
            </a:r>
            <a:r>
              <a:rPr lang="zh-TW" altLang="en-US"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背景</a:t>
            </a:r>
            <a:r>
              <a:rPr lang="en-US" altLang="zh-TW"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7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Background of </a:t>
            </a:r>
            <a:r>
              <a:rPr lang="en-US" altLang="zh-HK"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The Pilot Residential Care Services Scheme </a:t>
            </a:r>
            <a:br>
              <a:rPr lang="en-US" altLang="zh-HK"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br>
            <a:r>
              <a:rPr lang="en-US" altLang="zh-HK"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in Guangdong</a:t>
            </a:r>
            <a:r>
              <a:rPr lang="en-US" altLang="zh-HK" sz="27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altLang="en-US" sz="2700"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35843" name="內容版面配置區 2"/>
          <p:cNvSpPr>
            <a:spLocks noGrp="1"/>
          </p:cNvSpPr>
          <p:nvPr>
            <p:ph idx="1"/>
          </p:nvPr>
        </p:nvSpPr>
        <p:spPr>
          <a:xfrm>
            <a:off x="179512" y="1340768"/>
            <a:ext cx="8856984" cy="3600400"/>
          </a:xfrm>
        </p:spPr>
        <p:txBody>
          <a:bodyPr>
            <a:noAutofit/>
          </a:bodyPr>
          <a:lstStyle/>
          <a:p>
            <a:pPr marL="347663" indent="-347663">
              <a:lnSpc>
                <a:spcPts val="2550"/>
              </a:lnSpc>
              <a:spcBef>
                <a:spcPts val="450"/>
              </a:spcBef>
            </a:pP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2014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年施政報告提出向兩間位於廣東省並由香港非政府機構營運的安老院舍購買宿位</a:t>
            </a:r>
            <a:r>
              <a:rPr lang="en-HK" altLang="zh-TW" sz="20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2000" dirty="0">
                <a:solidFill>
                  <a:schemeClr val="accent5">
                    <a:lumMod val="75000"/>
                  </a:schemeClr>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In the 2014 policy address, the government proposed to </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purchase places from the  two residential care homes in Guangdong province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which were operated by HK non-government organizations.</a:t>
            </a:r>
            <a:b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347663" indent="-347663">
              <a:lnSpc>
                <a:spcPts val="2550"/>
              </a:lnSpc>
              <a:spcBef>
                <a:spcPts val="450"/>
              </a:spcBef>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政府自</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2014-15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年度起已為試驗計畫預留約</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3,200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萬元經常性撥款，以</a:t>
            </a:r>
            <a:r>
              <a:rPr lang="en-HK" altLang="zh-TW" sz="2000" dirty="0">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20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提供</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400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個宿位。實際開支會視乎入住長者的數目</a:t>
            </a:r>
            <a:r>
              <a:rPr lang="en-HK" altLang="zh-TW" sz="2000" dirty="0">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20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The government has earmarked about $ 32 million in recurrent funding for the pilot project since 2014-15 in order to provide 400 places.</a:t>
            </a:r>
            <a:b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47663" indent="-347663">
              <a:lnSpc>
                <a:spcPts val="2550"/>
              </a:lnSpc>
              <a:spcBef>
                <a:spcPts val="450"/>
              </a:spcBef>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試驗計畫旨在為有意在退休後返回內地的本港長者提供選擇</a:t>
            </a:r>
            <a:r>
              <a:rPr lang="en-HK" altLang="zh-TW" sz="1800" b="1" dirty="0">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1800" b="1"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Aims to provide </a:t>
            </a:r>
            <a:r>
              <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rPr>
              <a:t>options for the elderly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in mainland after retirement.</a:t>
            </a:r>
          </a:p>
          <a:p>
            <a:pPr marL="347663" indent="-347663">
              <a:lnSpc>
                <a:spcPts val="2550"/>
              </a:lnSpc>
              <a:spcBef>
                <a:spcPts val="450"/>
              </a:spcBef>
            </a:pPr>
            <a:endPar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0" y="6052678"/>
            <a:ext cx="9144001" cy="805322"/>
          </a:xfrm>
          <a:prstGeom prst="rect">
            <a:avLst/>
          </a:prstGeom>
        </p:spPr>
      </p:pic>
      <p:sp>
        <p:nvSpPr>
          <p:cNvPr id="2" name="投影片編號版面配置區 1"/>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14</a:t>
            </a:fld>
            <a:endParaRPr lang="zh-HK" altLang="en-US" dirty="0">
              <a:solidFill>
                <a:prstClr val="black">
                  <a:tint val="75000"/>
                </a:prstClr>
              </a:solidFill>
            </a:endParaRPr>
          </a:p>
        </p:txBody>
      </p:sp>
    </p:spTree>
    <p:extLst>
      <p:ext uri="{BB962C8B-B14F-4D97-AF65-F5344CB8AC3E}">
        <p14:creationId xmlns:p14="http://schemas.microsoft.com/office/powerpoint/2010/main" val="2352667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0" y="6052678"/>
            <a:ext cx="9144001" cy="805322"/>
          </a:xfrm>
          <a:prstGeom prst="rect">
            <a:avLst/>
          </a:prstGeom>
        </p:spPr>
      </p:pic>
      <p:sp>
        <p:nvSpPr>
          <p:cNvPr id="26626" name="內容版面配置區 2"/>
          <p:cNvSpPr>
            <a:spLocks noGrp="1" noChangeArrowheads="1"/>
          </p:cNvSpPr>
          <p:nvPr>
            <p:ph idx="1"/>
          </p:nvPr>
        </p:nvSpPr>
        <p:spPr>
          <a:xfrm>
            <a:off x="232832" y="1484784"/>
            <a:ext cx="8227600" cy="2160240"/>
          </a:xfrm>
        </p:spPr>
        <p:txBody>
          <a:bodyPr>
            <a:normAutofit fontScale="55000" lnSpcReduction="20000"/>
          </a:bodyPr>
          <a:lstStyle/>
          <a:p>
            <a:pPr algn="just"/>
            <a:endParaRPr lang="en-US" altLang="zh-TW" sz="2400" b="1" dirty="0">
              <a:latin typeface="微軟正黑體" panose="020B0604030504040204" pitchFamily="34" charset="-120"/>
              <a:ea typeface="微軟正黑體" panose="020B0604030504040204" pitchFamily="34" charset="-120"/>
            </a:endParaRPr>
          </a:p>
          <a:p>
            <a:pPr marL="0" indent="0">
              <a:lnSpc>
                <a:spcPct val="120000"/>
              </a:lnSpc>
              <a:buNone/>
            </a:pPr>
            <a:r>
              <a:rPr lang="zh-TW" altLang="zh-HK" sz="3600" dirty="0">
                <a:latin typeface="微軟正黑體" panose="020B0604030504040204" pitchFamily="34" charset="-120"/>
                <a:ea typeface="微軟正黑體" panose="020B0604030504040204" pitchFamily="34" charset="-120"/>
              </a:rPr>
              <a:t>計劃</a:t>
            </a:r>
            <a:r>
              <a:rPr lang="zh-TW" altLang="en-US" sz="3600" dirty="0">
                <a:latin typeface="微軟正黑體" panose="020B0604030504040204" pitchFamily="34" charset="-120"/>
                <a:ea typeface="微軟正黑體" panose="020B0604030504040204" pitchFamily="34" charset="-120"/>
              </a:rPr>
              <a:t>自</a:t>
            </a:r>
            <a:r>
              <a:rPr lang="en-US" altLang="zh-TW" sz="3600" dirty="0">
                <a:latin typeface="微軟正黑體" panose="020B0604030504040204" pitchFamily="34" charset="-120"/>
                <a:ea typeface="微軟正黑體" panose="020B0604030504040204" pitchFamily="34" charset="-120"/>
              </a:rPr>
              <a:t>2014</a:t>
            </a:r>
            <a:r>
              <a:rPr lang="zh-TW" altLang="en-US" sz="3600" dirty="0">
                <a:latin typeface="微軟正黑體" panose="020B0604030504040204" pitchFamily="34" charset="-120"/>
                <a:ea typeface="微軟正黑體" panose="020B0604030504040204" pitchFamily="34" charset="-120"/>
              </a:rPr>
              <a:t>年</a:t>
            </a:r>
            <a:r>
              <a:rPr lang="en-US" altLang="zh-TW" sz="3600" dirty="0">
                <a:latin typeface="微軟正黑體" panose="020B0604030504040204" pitchFamily="34" charset="-120"/>
                <a:ea typeface="微軟正黑體" panose="020B0604030504040204" pitchFamily="34" charset="-120"/>
              </a:rPr>
              <a:t>6</a:t>
            </a:r>
            <a:r>
              <a:rPr lang="zh-TW" altLang="en-US" sz="3600" dirty="0">
                <a:latin typeface="微軟正黑體" panose="020B0604030504040204" pitchFamily="34" charset="-120"/>
                <a:ea typeface="微軟正黑體" panose="020B0604030504040204" pitchFamily="34" charset="-120"/>
              </a:rPr>
              <a:t>月</a:t>
            </a:r>
            <a:r>
              <a:rPr lang="zh-TW" altLang="zh-HK" sz="3600" dirty="0">
                <a:latin typeface="微軟正黑體" panose="020B0604030504040204" pitchFamily="34" charset="-120"/>
                <a:ea typeface="微軟正黑體" panose="020B0604030504040204" pitchFamily="34" charset="-120"/>
              </a:rPr>
              <a:t>推出</a:t>
            </a:r>
            <a:r>
              <a:rPr lang="zh-TW" altLang="en-US" sz="3600" dirty="0">
                <a:latin typeface="微軟正黑體" panose="020B0604030504040204" pitchFamily="34" charset="-120"/>
                <a:ea typeface="微軟正黑體" panose="020B0604030504040204" pitchFamily="34" charset="-120"/>
              </a:rPr>
              <a:t>至</a:t>
            </a:r>
            <a:r>
              <a:rPr lang="en-US" altLang="zh-TW" sz="3600" dirty="0">
                <a:latin typeface="微軟正黑體" panose="020B0604030504040204" pitchFamily="34" charset="-120"/>
                <a:ea typeface="微軟正黑體" panose="020B0604030504040204" pitchFamily="34" charset="-120"/>
              </a:rPr>
              <a:t>2018</a:t>
            </a:r>
            <a:r>
              <a:rPr lang="zh-TW" altLang="en-US" sz="3600" dirty="0">
                <a:latin typeface="微軟正黑體" panose="020B0604030504040204" pitchFamily="34" charset="-120"/>
                <a:ea typeface="微軟正黑體" panose="020B0604030504040204" pitchFamily="34" charset="-120"/>
              </a:rPr>
              <a:t>年</a:t>
            </a:r>
            <a:r>
              <a:rPr lang="en-US" altLang="zh-TW" sz="3600" dirty="0">
                <a:latin typeface="微軟正黑體" panose="020B0604030504040204" pitchFamily="34" charset="-120"/>
                <a:ea typeface="微軟正黑體" panose="020B0604030504040204" pitchFamily="34" charset="-120"/>
              </a:rPr>
              <a:t>9</a:t>
            </a:r>
            <a:r>
              <a:rPr lang="zh-TW" altLang="en-US" sz="3600" dirty="0">
                <a:latin typeface="微軟正黑體" panose="020B0604030504040204" pitchFamily="34" charset="-120"/>
                <a:ea typeface="微軟正黑體" panose="020B0604030504040204" pitchFamily="34" charset="-120"/>
              </a:rPr>
              <a:t>月</a:t>
            </a:r>
            <a:r>
              <a:rPr lang="zh-TW" altLang="zh-HK" sz="3600" dirty="0">
                <a:latin typeface="微軟正黑體" panose="020B0604030504040204" pitchFamily="34" charset="-120"/>
                <a:ea typeface="微軟正黑體" panose="020B0604030504040204" pitchFamily="34" charset="-120"/>
              </a:rPr>
              <a:t>，累計</a:t>
            </a:r>
            <a:r>
              <a:rPr lang="zh-HK" altLang="zh-HK" sz="3600" dirty="0">
                <a:latin typeface="微軟正黑體" panose="020B0604030504040204" pitchFamily="34" charset="-120"/>
                <a:ea typeface="微軟正黑體" panose="020B0604030504040204" pitchFamily="34" charset="-120"/>
              </a:rPr>
              <a:t>共</a:t>
            </a:r>
            <a:r>
              <a:rPr lang="zh-TW" altLang="zh-HK" sz="3600" dirty="0">
                <a:latin typeface="微軟正黑體" panose="020B0604030504040204" pitchFamily="34" charset="-120"/>
                <a:ea typeface="微軟正黑體" panose="020B0604030504040204" pitchFamily="34" charset="-120"/>
              </a:rPr>
              <a:t>有</a:t>
            </a:r>
            <a:r>
              <a:rPr lang="en-HK" altLang="zh-HK" sz="3600" dirty="0">
                <a:latin typeface="微軟正黑體" panose="020B0604030504040204" pitchFamily="34" charset="-120"/>
                <a:ea typeface="微軟正黑體" panose="020B0604030504040204" pitchFamily="34" charset="-120"/>
              </a:rPr>
              <a:t>17</a:t>
            </a:r>
            <a:r>
              <a:rPr lang="en-US" altLang="zh-TW" sz="3600" dirty="0">
                <a:latin typeface="微軟正黑體" panose="020B0604030504040204" pitchFamily="34" charset="-120"/>
                <a:ea typeface="微軟正黑體" panose="020B0604030504040204" pitchFamily="34" charset="-120"/>
              </a:rPr>
              <a:t>2</a:t>
            </a:r>
            <a:r>
              <a:rPr lang="zh-TW" altLang="zh-HK" sz="3600" dirty="0">
                <a:latin typeface="微軟正黑體" panose="020B0604030504040204" pitchFamily="34" charset="-120"/>
                <a:ea typeface="微軟正黑體" panose="020B0604030504040204" pitchFamily="34" charset="-120"/>
              </a:rPr>
              <a:t>名長者曾透過</a:t>
            </a:r>
            <a:r>
              <a:rPr lang="zh-TW" altLang="zh-HK" sz="3600" dirty="0" smtClean="0">
                <a:latin typeface="微軟正黑體" panose="020B0604030504040204" pitchFamily="34" charset="-120"/>
                <a:ea typeface="微軟正黑體" panose="020B0604030504040204" pitchFamily="34" charset="-120"/>
              </a:rPr>
              <a:t>參與</a:t>
            </a:r>
            <a:r>
              <a:rPr lang="zh-HK" altLang="zh-HK" sz="3600" dirty="0" smtClean="0">
                <a:latin typeface="微軟正黑體" panose="020B0604030504040204" pitchFamily="34" charset="-120"/>
                <a:ea typeface="微軟正黑體" panose="020B0604030504040204" pitchFamily="34" charset="-120"/>
              </a:rPr>
              <a:t>此</a:t>
            </a:r>
            <a:r>
              <a:rPr lang="zh-TW" altLang="zh-HK" sz="3600" dirty="0">
                <a:latin typeface="微軟正黑體" panose="020B0604030504040204" pitchFamily="34" charset="-120"/>
                <a:ea typeface="微軟正黑體" panose="020B0604030504040204" pitchFamily="34" charset="-120"/>
              </a:rPr>
              <a:t>計劃入住</a:t>
            </a:r>
            <a:r>
              <a:rPr lang="zh-TW" altLang="en-US" sz="3600" dirty="0">
                <a:latin typeface="微軟正黑體" panose="020B0604030504040204" pitchFamily="34" charset="-120"/>
                <a:ea typeface="微軟正黑體" panose="020B0604030504040204" pitchFamily="34" charset="-120"/>
              </a:rPr>
              <a:t>頤康</a:t>
            </a:r>
            <a:r>
              <a:rPr lang="zh-TW" altLang="zh-HK" sz="3600" dirty="0">
                <a:latin typeface="微軟正黑體" panose="020B0604030504040204" pitchFamily="34" charset="-120"/>
                <a:ea typeface="微軟正黑體" panose="020B0604030504040204" pitchFamily="34" charset="-120"/>
              </a:rPr>
              <a:t>院</a:t>
            </a:r>
            <a:r>
              <a:rPr lang="zh-TW" altLang="en-US" sz="3600" dirty="0">
                <a:latin typeface="微軟正黑體" panose="020B0604030504040204" pitchFamily="34" charset="-120"/>
                <a:ea typeface="微軟正黑體" panose="020B0604030504040204" pitchFamily="34" charset="-120"/>
              </a:rPr>
              <a:t>。</a:t>
            </a:r>
            <a:r>
              <a:rPr lang="en-HK" altLang="zh-TW" sz="3600" b="1" dirty="0">
                <a:latin typeface="微軟正黑體" panose="020B0604030504040204" pitchFamily="34" charset="-120"/>
                <a:ea typeface="微軟正黑體" panose="020B0604030504040204" pitchFamily="34" charset="-120"/>
              </a:rPr>
              <a:t/>
            </a:r>
            <a:br>
              <a:rPr lang="en-HK" altLang="zh-TW" sz="3600" b="1" dirty="0">
                <a:latin typeface="微軟正黑體" panose="020B0604030504040204" pitchFamily="34" charset="-120"/>
                <a:ea typeface="微軟正黑體" panose="020B0604030504040204" pitchFamily="34" charset="-120"/>
              </a:rPr>
            </a:br>
            <a:r>
              <a:rPr lang="en-HK" altLang="zh-TW" sz="3300" b="1" dirty="0">
                <a:latin typeface="微軟正黑體" panose="020B0604030504040204" pitchFamily="34" charset="-120"/>
                <a:ea typeface="微軟正黑體" panose="020B0604030504040204" pitchFamily="34" charset="-120"/>
              </a:rPr>
              <a:t/>
            </a:r>
            <a:br>
              <a:rPr lang="en-HK" altLang="zh-TW" sz="3300" b="1" dirty="0">
                <a:latin typeface="微軟正黑體" panose="020B0604030504040204" pitchFamily="34" charset="-120"/>
                <a:ea typeface="微軟正黑體" panose="020B0604030504040204" pitchFamily="34" charset="-120"/>
              </a:rPr>
            </a:br>
            <a:r>
              <a:rPr lang="en-US" altLang="zh-HK" sz="3300" b="1" dirty="0">
                <a:latin typeface="微軟正黑體" panose="020B0604030504040204" pitchFamily="34" charset="-120"/>
                <a:ea typeface="微軟正黑體" panose="020B0604030504040204" pitchFamily="34" charset="-120"/>
                <a:cs typeface="Calibri" panose="020F0502020204030204" pitchFamily="34" charset="0"/>
              </a:rPr>
              <a:t>17</a:t>
            </a:r>
            <a:r>
              <a:rPr lang="en-US" altLang="zh-TW" sz="3300" b="1" dirty="0">
                <a:latin typeface="微軟正黑體" panose="020B0604030504040204" pitchFamily="34" charset="-120"/>
                <a:ea typeface="微軟正黑體" panose="020B0604030504040204" pitchFamily="34" charset="-120"/>
                <a:cs typeface="Calibri" panose="020F0502020204030204" pitchFamily="34" charset="0"/>
              </a:rPr>
              <a:t>2</a:t>
            </a:r>
            <a:r>
              <a:rPr lang="en-US" altLang="zh-HK" sz="3300" b="1" dirty="0">
                <a:latin typeface="微軟正黑體" panose="020B0604030504040204" pitchFamily="34" charset="-120"/>
                <a:ea typeface="微軟正黑體" panose="020B0604030504040204" pitchFamily="34" charset="-120"/>
                <a:cs typeface="Calibri" panose="020F0502020204030204" pitchFamily="34" charset="0"/>
              </a:rPr>
              <a:t> </a:t>
            </a:r>
            <a:r>
              <a:rPr lang="en-US" altLang="zh-HK" sz="3300" dirty="0">
                <a:latin typeface="微軟正黑體" panose="020B0604030504040204" pitchFamily="34" charset="-120"/>
                <a:ea typeface="微軟正黑體" panose="020B0604030504040204" pitchFamily="34" charset="-120"/>
                <a:cs typeface="Calibri" panose="020F0502020204030204" pitchFamily="34" charset="0"/>
              </a:rPr>
              <a:t>HK residents have been being the </a:t>
            </a:r>
            <a:r>
              <a:rPr lang="en-US" altLang="zh-HK" sz="3300" dirty="0" smtClean="0">
                <a:latin typeface="微軟正黑體" panose="020B0604030504040204" pitchFamily="34" charset="-120"/>
                <a:ea typeface="微軟正黑體" panose="020B0604030504040204" pitchFamily="34" charset="-120"/>
                <a:cs typeface="Calibri" panose="020F0502020204030204" pitchFamily="34" charset="0"/>
              </a:rPr>
              <a:t>beneficiaries </a:t>
            </a:r>
            <a:r>
              <a:rPr lang="en-US" altLang="zh-HK" sz="3300" dirty="0">
                <a:latin typeface="微軟正黑體" panose="020B0604030504040204" pitchFamily="34" charset="-120"/>
                <a:ea typeface="微軟正黑體" panose="020B0604030504040204" pitchFamily="34" charset="-120"/>
                <a:cs typeface="Calibri" panose="020F0502020204030204" pitchFamily="34" charset="0"/>
              </a:rPr>
              <a:t>under the Pilot Residential Care Services Scheme in Guangdong as at Sep 2018, since the scheme was implemented in Jun 2014 . </a:t>
            </a:r>
            <a:endParaRPr lang="zh-HK" altLang="en-US" sz="3300" dirty="0">
              <a:latin typeface="微軟正黑體" panose="020B0604030504040204" pitchFamily="34" charset="-120"/>
              <a:ea typeface="微軟正黑體" panose="020B0604030504040204" pitchFamily="34" charset="-120"/>
              <a:cs typeface="Calibri" panose="020F0502020204030204" pitchFamily="34" charset="0"/>
            </a:endParaRPr>
          </a:p>
          <a:p>
            <a:pPr marL="0" indent="0">
              <a:buNone/>
            </a:pPr>
            <a:endParaRPr lang="zh-HK" altLang="en-US" sz="3300" b="1" dirty="0">
              <a:latin typeface="微軟正黑體" panose="020B0604030504040204" pitchFamily="34" charset="-120"/>
              <a:ea typeface="微軟正黑體" panose="020B0604030504040204" pitchFamily="34" charset="-120"/>
            </a:endParaRPr>
          </a:p>
        </p:txBody>
      </p:sp>
      <p:sp>
        <p:nvSpPr>
          <p:cNvPr id="26627" name="投影片編號版面配置區 3"/>
          <p:cNvSpPr>
            <a:spLocks noGrp="1"/>
          </p:cNvSpPr>
          <p:nvPr>
            <p:ph type="sldNum" sz="quarter" idx="10"/>
          </p:nvPr>
        </p:nvSpPr>
        <p:spPr>
          <a:xfrm>
            <a:off x="8334628" y="6356351"/>
            <a:ext cx="365072" cy="310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72">
                <a:solidFill>
                  <a:schemeClr val="tx1"/>
                </a:solidFill>
                <a:latin typeface="Helvetica 75 Bold" charset="0"/>
                <a:ea typeface="新細明體" panose="02020500000000000000" pitchFamily="18" charset="-120"/>
              </a:defRPr>
            </a:lvl1pPr>
            <a:lvl2pPr marL="632325" indent="-243202">
              <a:defRPr sz="1872">
                <a:solidFill>
                  <a:schemeClr val="tx1"/>
                </a:solidFill>
                <a:latin typeface="Helvetica 75 Bold" charset="0"/>
                <a:ea typeface="新細明體" panose="02020500000000000000" pitchFamily="18" charset="-120"/>
              </a:defRPr>
            </a:lvl2pPr>
            <a:lvl3pPr marL="972807" indent="-194561">
              <a:defRPr sz="1872">
                <a:solidFill>
                  <a:schemeClr val="tx1"/>
                </a:solidFill>
                <a:latin typeface="Helvetica 75 Bold" charset="0"/>
                <a:ea typeface="新細明體" panose="02020500000000000000" pitchFamily="18" charset="-120"/>
              </a:defRPr>
            </a:lvl3pPr>
            <a:lvl4pPr marL="1361930" indent="-194561">
              <a:defRPr sz="1872">
                <a:solidFill>
                  <a:schemeClr val="tx1"/>
                </a:solidFill>
                <a:latin typeface="Helvetica 75 Bold" charset="0"/>
                <a:ea typeface="新細明體" panose="02020500000000000000" pitchFamily="18" charset="-120"/>
              </a:defRPr>
            </a:lvl4pPr>
            <a:lvl5pPr marL="1751053" indent="-194561">
              <a:defRPr sz="1872">
                <a:solidFill>
                  <a:schemeClr val="tx1"/>
                </a:solidFill>
                <a:latin typeface="Helvetica 75 Bold" charset="0"/>
                <a:ea typeface="新細明體" panose="02020500000000000000" pitchFamily="18" charset="-120"/>
              </a:defRPr>
            </a:lvl5pPr>
            <a:lvl6pPr marL="2140176" indent="-194561" eaLnBrk="0" fontAlgn="base" hangingPunct="0">
              <a:spcBef>
                <a:spcPct val="0"/>
              </a:spcBef>
              <a:spcAft>
                <a:spcPct val="0"/>
              </a:spcAft>
              <a:defRPr sz="1872">
                <a:solidFill>
                  <a:schemeClr val="tx1"/>
                </a:solidFill>
                <a:latin typeface="Helvetica 75 Bold" charset="0"/>
                <a:ea typeface="新細明體" panose="02020500000000000000" pitchFamily="18" charset="-120"/>
              </a:defRPr>
            </a:lvl6pPr>
            <a:lvl7pPr marL="2529299" indent="-194561" eaLnBrk="0" fontAlgn="base" hangingPunct="0">
              <a:spcBef>
                <a:spcPct val="0"/>
              </a:spcBef>
              <a:spcAft>
                <a:spcPct val="0"/>
              </a:spcAft>
              <a:defRPr sz="1872">
                <a:solidFill>
                  <a:schemeClr val="tx1"/>
                </a:solidFill>
                <a:latin typeface="Helvetica 75 Bold" charset="0"/>
                <a:ea typeface="新細明體" panose="02020500000000000000" pitchFamily="18" charset="-120"/>
              </a:defRPr>
            </a:lvl7pPr>
            <a:lvl8pPr marL="2918422" indent="-194561" eaLnBrk="0" fontAlgn="base" hangingPunct="0">
              <a:spcBef>
                <a:spcPct val="0"/>
              </a:spcBef>
              <a:spcAft>
                <a:spcPct val="0"/>
              </a:spcAft>
              <a:defRPr sz="1872">
                <a:solidFill>
                  <a:schemeClr val="tx1"/>
                </a:solidFill>
                <a:latin typeface="Helvetica 75 Bold" charset="0"/>
                <a:ea typeface="新細明體" panose="02020500000000000000" pitchFamily="18" charset="-120"/>
              </a:defRPr>
            </a:lvl8pPr>
            <a:lvl9pPr marL="3307545" indent="-194561" eaLnBrk="0" fontAlgn="base" hangingPunct="0">
              <a:spcBef>
                <a:spcPct val="0"/>
              </a:spcBef>
              <a:spcAft>
                <a:spcPct val="0"/>
              </a:spcAft>
              <a:defRPr sz="1872">
                <a:solidFill>
                  <a:schemeClr val="tx1"/>
                </a:solidFill>
                <a:latin typeface="Helvetica 75 Bold" charset="0"/>
                <a:ea typeface="新細明體" panose="02020500000000000000" pitchFamily="18" charset="-120"/>
              </a:defRPr>
            </a:lvl9pPr>
          </a:lstStyle>
          <a:p>
            <a:pPr algn="r"/>
            <a:fld id="{0C36FD28-CF0A-4B22-8CE5-5630D44BCABB}" type="slidenum">
              <a:rPr lang="en-US" altLang="zh-TW" sz="900">
                <a:solidFill>
                  <a:prstClr val="black">
                    <a:tint val="75000"/>
                  </a:prstClr>
                </a:solidFill>
                <a:latin typeface="Arial" panose="020B0604020202020204" pitchFamily="34" charset="0"/>
              </a:rPr>
              <a:pPr algn="r"/>
              <a:t>15</a:t>
            </a:fld>
            <a:endParaRPr lang="en-US" altLang="zh-TW" sz="900" dirty="0">
              <a:solidFill>
                <a:prstClr val="black">
                  <a:tint val="75000"/>
                </a:prstClr>
              </a:solidFill>
              <a:latin typeface="Arial" panose="020B0604020202020204" pitchFamily="34" charset="0"/>
            </a:endParaRPr>
          </a:p>
        </p:txBody>
      </p:sp>
      <p:sp>
        <p:nvSpPr>
          <p:cNvPr id="26628" name="文字方塊 3"/>
          <p:cNvSpPr txBox="1">
            <a:spLocks noChangeArrowheads="1"/>
          </p:cNvSpPr>
          <p:nvPr/>
        </p:nvSpPr>
        <p:spPr bwMode="auto">
          <a:xfrm>
            <a:off x="184310" y="407150"/>
            <a:ext cx="867833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Helvetica 75 Bold" charset="0"/>
                <a:ea typeface="新細明體" panose="02020500000000000000" pitchFamily="18" charset="-120"/>
              </a:defRPr>
            </a:lvl1pPr>
            <a:lvl2pPr marL="742950" indent="-285750">
              <a:defRPr sz="2200">
                <a:solidFill>
                  <a:schemeClr val="tx1"/>
                </a:solidFill>
                <a:latin typeface="Helvetica 75 Bold" charset="0"/>
                <a:ea typeface="新細明體" panose="02020500000000000000" pitchFamily="18" charset="-120"/>
              </a:defRPr>
            </a:lvl2pPr>
            <a:lvl3pPr marL="1143000" indent="-228600">
              <a:defRPr sz="2200">
                <a:solidFill>
                  <a:schemeClr val="tx1"/>
                </a:solidFill>
                <a:latin typeface="Helvetica 75 Bold" charset="0"/>
                <a:ea typeface="新細明體" panose="02020500000000000000" pitchFamily="18" charset="-120"/>
              </a:defRPr>
            </a:lvl3pPr>
            <a:lvl4pPr marL="1600200" indent="-228600">
              <a:defRPr sz="2200">
                <a:solidFill>
                  <a:schemeClr val="tx1"/>
                </a:solidFill>
                <a:latin typeface="Helvetica 75 Bold" charset="0"/>
                <a:ea typeface="新細明體" panose="02020500000000000000" pitchFamily="18" charset="-120"/>
              </a:defRPr>
            </a:lvl4pPr>
            <a:lvl5pPr marL="2057400" indent="-228600">
              <a:defRPr sz="2200">
                <a:solidFill>
                  <a:schemeClr val="tx1"/>
                </a:solidFill>
                <a:latin typeface="Helvetica 75 Bold" charset="0"/>
                <a:ea typeface="新細明體" panose="02020500000000000000" pitchFamily="18" charset="-120"/>
              </a:defRPr>
            </a:lvl5pPr>
            <a:lvl6pPr marL="25146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6pPr>
            <a:lvl7pPr marL="29718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7pPr>
            <a:lvl8pPr marL="34290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8pPr>
            <a:lvl9pPr marL="3886200" indent="-228600" eaLnBrk="0" fontAlgn="base" hangingPunct="0">
              <a:spcBef>
                <a:spcPct val="0"/>
              </a:spcBef>
              <a:spcAft>
                <a:spcPct val="0"/>
              </a:spcAft>
              <a:defRPr sz="2200">
                <a:solidFill>
                  <a:schemeClr val="tx1"/>
                </a:solidFill>
                <a:latin typeface="Helvetica 75 Bold" charset="0"/>
                <a:ea typeface="新細明體" panose="02020500000000000000" pitchFamily="18" charset="-120"/>
              </a:defRPr>
            </a:lvl9pPr>
          </a:lstStyle>
          <a:p>
            <a:r>
              <a:rPr lang="zh-TW" altLang="en-US" sz="2400" b="1" dirty="0">
                <a:solidFill>
                  <a:srgbClr val="7030A0"/>
                </a:solidFill>
                <a:latin typeface="微軟正黑體" panose="020B0604030504040204" pitchFamily="34" charset="-120"/>
                <a:ea typeface="微軟正黑體" panose="020B0604030504040204" pitchFamily="34" charset="-120"/>
              </a:rPr>
              <a:t>計劃成效 </a:t>
            </a:r>
            <a:r>
              <a:rPr lang="en-US" altLang="zh-TW" sz="2400" b="1" dirty="0">
                <a:solidFill>
                  <a:srgbClr val="7030A0"/>
                </a:solidFill>
                <a:latin typeface="微軟正黑體" panose="020B0604030504040204" pitchFamily="34" charset="-120"/>
                <a:ea typeface="微軟正黑體" panose="020B0604030504040204" pitchFamily="34" charset="-120"/>
              </a:rPr>
              <a:t> </a:t>
            </a:r>
          </a:p>
          <a:p>
            <a:r>
              <a:rPr lang="en-US" altLang="zh-TW"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Effectiveness of the </a:t>
            </a:r>
            <a:r>
              <a:rPr lang="en-US" altLang="zh-TW"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Scheme</a:t>
            </a:r>
            <a:endParaRPr lang="zh-HK" altLang="en-US" sz="3600" b="1" dirty="0">
              <a:solidFill>
                <a:srgbClr val="002060"/>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853" y="3593854"/>
            <a:ext cx="4427984" cy="2951989"/>
          </a:xfrm>
          <a:prstGeom prst="rect">
            <a:avLst/>
          </a:prstGeom>
        </p:spPr>
      </p:pic>
    </p:spTree>
    <p:extLst>
      <p:ext uri="{BB962C8B-B14F-4D97-AF65-F5344CB8AC3E}">
        <p14:creationId xmlns:p14="http://schemas.microsoft.com/office/powerpoint/2010/main" val="185405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752" y="448775"/>
            <a:ext cx="9036496" cy="994172"/>
          </a:xfrm>
        </p:spPr>
        <p:txBody>
          <a:bodyPr>
            <a:normAutofit fontScale="90000"/>
          </a:bodyPr>
          <a:lstStyle/>
          <a:p>
            <a:pPr algn="ctr">
              <a:defRPr sz="1400" b="0" i="0" u="none" strike="noStrike" kern="1200" spc="0" baseline="0">
                <a:solidFill>
                  <a:prstClr val="black">
                    <a:lumMod val="65000"/>
                    <a:lumOff val="35000"/>
                  </a:prstClr>
                </a:solidFill>
                <a:latin typeface="SimHei" panose="02010609060101010101" pitchFamily="49" charset="-122"/>
                <a:ea typeface="SimHei" panose="02010609060101010101" pitchFamily="49" charset="-122"/>
                <a:cs typeface="+mn-cs"/>
              </a:defRPr>
            </a:pPr>
            <a:r>
              <a:rPr lang="zh-TW" altLang="en-US" sz="2700" b="1" dirty="0" smtClean="0">
                <a:solidFill>
                  <a:srgbClr val="7030A0"/>
                </a:solidFill>
                <a:latin typeface="微軟正黑體" panose="020B0604030504040204" pitchFamily="34" charset="-120"/>
                <a:ea typeface="微軟正黑體" panose="020B0604030504040204" pitchFamily="34" charset="-120"/>
                <a:cs typeface="+mn-cs"/>
              </a:rPr>
              <a:t>參加「</a:t>
            </a:r>
            <a:r>
              <a:rPr lang="zh-TW" altLang="zh-HK" sz="2700" b="1" dirty="0" smtClean="0">
                <a:solidFill>
                  <a:srgbClr val="7030A0"/>
                </a:solidFill>
                <a:latin typeface="微軟正黑體" panose="020B0604030504040204" pitchFamily="34" charset="-120"/>
                <a:ea typeface="微軟正黑體" panose="020B0604030504040204" pitchFamily="34" charset="-120"/>
                <a:cs typeface="+mn-cs"/>
              </a:rPr>
              <a:t>廣東</a:t>
            </a:r>
            <a:r>
              <a:rPr lang="zh-TW" altLang="zh-HK" sz="2700" b="1" dirty="0">
                <a:solidFill>
                  <a:srgbClr val="7030A0"/>
                </a:solidFill>
                <a:latin typeface="微軟正黑體" panose="020B0604030504040204" pitchFamily="34" charset="-120"/>
                <a:ea typeface="微軟正黑體" panose="020B0604030504040204" pitchFamily="34" charset="-120"/>
                <a:cs typeface="+mn-cs"/>
              </a:rPr>
              <a:t>院舍住宿照顧服務試驗</a:t>
            </a:r>
            <a:r>
              <a:rPr lang="zh-TW" altLang="zh-HK" sz="2700" b="1" dirty="0" smtClean="0">
                <a:solidFill>
                  <a:srgbClr val="7030A0"/>
                </a:solidFill>
                <a:latin typeface="微軟正黑體" panose="020B0604030504040204" pitchFamily="34" charset="-120"/>
                <a:ea typeface="微軟正黑體" panose="020B0604030504040204" pitchFamily="34" charset="-120"/>
                <a:cs typeface="+mn-cs"/>
              </a:rPr>
              <a:t>計劃</a:t>
            </a:r>
            <a:r>
              <a:rPr lang="zh-TW" altLang="en-US" sz="2700" b="1" dirty="0" smtClean="0">
                <a:solidFill>
                  <a:srgbClr val="7030A0"/>
                </a:solidFill>
                <a:latin typeface="微軟正黑體" panose="020B0604030504040204" pitchFamily="34" charset="-120"/>
                <a:ea typeface="微軟正黑體" panose="020B0604030504040204" pitchFamily="34" charset="-120"/>
                <a:cs typeface="+mn-cs"/>
              </a:rPr>
              <a:t>」人數</a:t>
            </a:r>
            <a:r>
              <a:rPr lang="en-US" altLang="zh-TW" sz="2700" b="1" dirty="0">
                <a:solidFill>
                  <a:srgbClr val="7030A0"/>
                </a:solidFill>
                <a:latin typeface="微軟正黑體" panose="020B0604030504040204" pitchFamily="34" charset="-120"/>
                <a:ea typeface="微軟正黑體" panose="020B0604030504040204" pitchFamily="34" charset="-120"/>
                <a:cs typeface="+mn-cs"/>
              </a:rPr>
              <a:t/>
            </a:r>
            <a:br>
              <a:rPr lang="en-US" altLang="zh-TW" sz="2700" b="1" dirty="0">
                <a:solidFill>
                  <a:srgbClr val="7030A0"/>
                </a:solidFill>
                <a:latin typeface="微軟正黑體" panose="020B0604030504040204" pitchFamily="34" charset="-120"/>
                <a:ea typeface="微軟正黑體" panose="020B0604030504040204" pitchFamily="34" charset="-120"/>
                <a:cs typeface="+mn-cs"/>
              </a:rPr>
            </a:br>
            <a:r>
              <a:rPr lang="en-US" altLang="zh-TW" sz="2700" b="1" dirty="0" smtClean="0">
                <a:solidFill>
                  <a:srgbClr val="7030A0"/>
                </a:solidFill>
                <a:latin typeface="微軟正黑體" panose="020B0604030504040204" pitchFamily="34" charset="-120"/>
                <a:ea typeface="微軟正黑體" panose="020B0604030504040204" pitchFamily="34" charset="-120"/>
                <a:cs typeface="+mn-cs"/>
              </a:rPr>
              <a:t>Number of People joining </a:t>
            </a:r>
            <a:br>
              <a:rPr lang="en-US" altLang="zh-TW" sz="2700" b="1" dirty="0" smtClean="0">
                <a:solidFill>
                  <a:srgbClr val="7030A0"/>
                </a:solidFill>
                <a:latin typeface="微軟正黑體" panose="020B0604030504040204" pitchFamily="34" charset="-120"/>
                <a:ea typeface="微軟正黑體" panose="020B0604030504040204" pitchFamily="34" charset="-120"/>
                <a:cs typeface="+mn-cs"/>
              </a:rPr>
            </a:br>
            <a:r>
              <a:rPr lang="en-US" altLang="zh-HK" sz="27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The </a:t>
            </a:r>
            <a:r>
              <a:rPr lang="en-US" altLang="zh-HK" sz="27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Pilot Residential Care Services Scheme </a:t>
            </a:r>
            <a:r>
              <a:rPr lang="en-US" altLang="zh-HK" sz="27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in Guangdong</a:t>
            </a:r>
            <a:r>
              <a:rPr lang="en-US" altLang="zh-HK" sz="27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en-US" altLang="zh-HK" sz="27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r>
            <a:br>
              <a:rPr lang="en-US" altLang="zh-HK" sz="27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br>
            <a:r>
              <a:rPr lang="en-US" altLang="zh-HK" sz="27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a:t>
            </a:r>
            <a:r>
              <a:rPr lang="en-US" altLang="zh-TW" sz="27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2014 – 2018.8)</a:t>
            </a:r>
            <a:endParaRPr lang="zh-HK" altLang="zh-HK" sz="27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2051" name="Rectangle 3"/>
          <p:cNvSpPr>
            <a:spLocks noGrp="1" noChangeArrowheads="1"/>
          </p:cNvSpPr>
          <p:nvPr>
            <p:ph type="body" idx="1"/>
          </p:nvPr>
        </p:nvSpPr>
        <p:spPr>
          <a:xfrm>
            <a:off x="653654" y="2217538"/>
            <a:ext cx="7886700" cy="3263504"/>
          </a:xfrm>
        </p:spPr>
        <p:txBody>
          <a:bodyPr/>
          <a:lstStyle/>
          <a:p>
            <a:pPr marL="0" indent="0">
              <a:buNone/>
            </a:pPr>
            <a:r>
              <a:rPr lang="en-US" altLang="zh-HK" dirty="0"/>
              <a:t> </a:t>
            </a:r>
            <a:endParaRPr lang="zh-HK" altLang="zh-HK" dirty="0"/>
          </a:p>
        </p:txBody>
      </p:sp>
      <p:graphicFrame>
        <p:nvGraphicFramePr>
          <p:cNvPr id="2052" name="圖表 5"/>
          <p:cNvGraphicFramePr>
            <a:graphicFrameLocks/>
          </p:cNvGraphicFramePr>
          <p:nvPr>
            <p:extLst/>
          </p:nvPr>
        </p:nvGraphicFramePr>
        <p:xfrm>
          <a:off x="603647" y="1681162"/>
          <a:ext cx="7562850" cy="4196954"/>
        </p:xfrm>
        <a:graphic>
          <a:graphicData uri="http://schemas.openxmlformats.org/presentationml/2006/ole">
            <mc:AlternateContent xmlns:mc="http://schemas.openxmlformats.org/markup-compatibility/2006">
              <mc:Choice xmlns:v="urn:schemas-microsoft-com:vml" Requires="v">
                <p:oleObj spid="_x0000_s3153" r:id="rId3" imgW="10083658" imgH="5596613" progId="Excel.Chart.8">
                  <p:embed/>
                </p:oleObj>
              </mc:Choice>
              <mc:Fallback>
                <p:oleObj r:id="rId3" imgW="10083658" imgH="559661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47" y="1681162"/>
                        <a:ext cx="7562850" cy="4196954"/>
                      </a:xfrm>
                      <a:prstGeom prst="rect">
                        <a:avLst/>
                      </a:prstGeom>
                      <a:noFill/>
                      <a:ln>
                        <a:noFill/>
                      </a:ln>
                      <a:extLst/>
                    </p:spPr>
                  </p:pic>
                </p:oleObj>
              </mc:Fallback>
            </mc:AlternateContent>
          </a:graphicData>
        </a:graphic>
      </p:graphicFrame>
      <p:sp>
        <p:nvSpPr>
          <p:cNvPr id="2053" name="文字方塊 1"/>
          <p:cNvSpPr txBox="1">
            <a:spLocks noChangeArrowheads="1"/>
          </p:cNvSpPr>
          <p:nvPr/>
        </p:nvSpPr>
        <p:spPr bwMode="auto">
          <a:xfrm>
            <a:off x="1835696" y="4725144"/>
            <a:ext cx="720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1600" b="1" dirty="0">
                <a:solidFill>
                  <a:srgbClr val="FF0000"/>
                </a:solidFill>
                <a:latin typeface="Times New Roman" panose="02020603050405020304" pitchFamily="18" charset="0"/>
                <a:cs typeface="Times New Roman" panose="02020603050405020304" pitchFamily="18" charset="0"/>
              </a:rPr>
              <a:t>(7)</a:t>
            </a:r>
            <a:endParaRPr lang="zh-HK" altLang="en-US" sz="1600" b="1"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5715000" y="2772548"/>
            <a:ext cx="753762" cy="26567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28</a:t>
            </a:r>
            <a:endParaRPr lang="zh-HK" altLang="en-US" dirty="0">
              <a:solidFill>
                <a:schemeClr val="tx1"/>
              </a:solidFill>
              <a:latin typeface="Times New Roman" panose="02020603050405020304" pitchFamily="18" charset="0"/>
              <a:cs typeface="Times New Roman" panose="02020603050405020304" pitchFamily="18" charset="0"/>
            </a:endParaRPr>
          </a:p>
        </p:txBody>
      </p:sp>
      <p:sp>
        <p:nvSpPr>
          <p:cNvPr id="7" name="矩形 6"/>
          <p:cNvSpPr/>
          <p:nvPr/>
        </p:nvSpPr>
        <p:spPr>
          <a:xfrm>
            <a:off x="7046441" y="2772548"/>
            <a:ext cx="735227" cy="26567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28</a:t>
            </a:r>
            <a:endParaRPr lang="zh-HK" altLang="en-US" dirty="0">
              <a:solidFill>
                <a:schemeClr val="tx1"/>
              </a:solidFill>
              <a:latin typeface="Times New Roman" panose="02020603050405020304" pitchFamily="18" charset="0"/>
              <a:cs typeface="Times New Roman" panose="02020603050405020304" pitchFamily="18" charset="0"/>
            </a:endParaRPr>
          </a:p>
        </p:txBody>
      </p:sp>
      <p:sp>
        <p:nvSpPr>
          <p:cNvPr id="3" name="文字方塊 2"/>
          <p:cNvSpPr txBox="1"/>
          <p:nvPr/>
        </p:nvSpPr>
        <p:spPr>
          <a:xfrm>
            <a:off x="5708306" y="2432028"/>
            <a:ext cx="760456" cy="338554"/>
          </a:xfrm>
          <a:prstGeom prst="rect">
            <a:avLst/>
          </a:prstGeom>
          <a:solidFill>
            <a:schemeClr val="bg1"/>
          </a:solidFill>
        </p:spPr>
        <p:txBody>
          <a:bodyPr wrap="square" rtlCol="0">
            <a:spAutoFit/>
          </a:bodyPr>
          <a:lstStyle/>
          <a:p>
            <a:r>
              <a:rPr lang="en-US" altLang="zh-HK" sz="1600" b="1" dirty="0">
                <a:solidFill>
                  <a:srgbClr val="FF0000"/>
                </a:solidFill>
                <a:latin typeface="Times New Roman" panose="02020603050405020304" pitchFamily="18" charset="0"/>
                <a:cs typeface="Times New Roman" panose="02020603050405020304" pitchFamily="18" charset="0"/>
              </a:rPr>
              <a:t>(149)</a:t>
            </a:r>
            <a:endParaRPr lang="zh-HK" altLang="en-US" sz="1600" b="1" dirty="0">
              <a:solidFill>
                <a:srgbClr val="FF0000"/>
              </a:solidFill>
              <a:latin typeface="Times New Roman" panose="02020603050405020304" pitchFamily="18" charset="0"/>
              <a:cs typeface="Times New Roman" panose="02020603050405020304" pitchFamily="18" charset="0"/>
            </a:endParaRPr>
          </a:p>
        </p:txBody>
      </p:sp>
      <p:sp>
        <p:nvSpPr>
          <p:cNvPr id="4" name="文字方塊 3"/>
          <p:cNvSpPr txBox="1"/>
          <p:nvPr/>
        </p:nvSpPr>
        <p:spPr>
          <a:xfrm>
            <a:off x="7092280" y="2015680"/>
            <a:ext cx="732895" cy="338554"/>
          </a:xfrm>
          <a:prstGeom prst="rect">
            <a:avLst/>
          </a:prstGeom>
          <a:solidFill>
            <a:schemeClr val="bg1"/>
          </a:solidFill>
        </p:spPr>
        <p:txBody>
          <a:bodyPr wrap="square" rtlCol="0">
            <a:spAutoFit/>
          </a:bodyPr>
          <a:lstStyle/>
          <a:p>
            <a:r>
              <a:rPr lang="en-US" altLang="zh-HK" sz="1600" b="1" dirty="0">
                <a:solidFill>
                  <a:srgbClr val="FF0000"/>
                </a:solidFill>
                <a:latin typeface="Times New Roman" panose="02020603050405020304" pitchFamily="18" charset="0"/>
                <a:cs typeface="Times New Roman" panose="02020603050405020304" pitchFamily="18" charset="0"/>
              </a:rPr>
              <a:t>(172)</a:t>
            </a:r>
            <a:endParaRPr lang="zh-HK" altLang="en-US" sz="1600" b="1" dirty="0">
              <a:solidFill>
                <a:srgbClr val="FF0000"/>
              </a:solidFill>
              <a:latin typeface="Times New Roman" panose="02020603050405020304" pitchFamily="18" charset="0"/>
              <a:cs typeface="Times New Roman" panose="02020603050405020304" pitchFamily="18" charset="0"/>
            </a:endParaRPr>
          </a:p>
        </p:txBody>
      </p:sp>
      <p:pic>
        <p:nvPicPr>
          <p:cNvPr id="10" name="圖片 9"/>
          <p:cNvPicPr>
            <a:picLocks noChangeAspect="1"/>
          </p:cNvPicPr>
          <p:nvPr/>
        </p:nvPicPr>
        <p:blipFill>
          <a:blip r:embed="rId5"/>
          <a:stretch>
            <a:fillRect/>
          </a:stretch>
        </p:blipFill>
        <p:spPr>
          <a:xfrm>
            <a:off x="0" y="6006532"/>
            <a:ext cx="9144001" cy="805322"/>
          </a:xfrm>
          <a:prstGeom prst="rect">
            <a:avLst/>
          </a:prstGeom>
        </p:spPr>
      </p:pic>
      <p:sp>
        <p:nvSpPr>
          <p:cNvPr id="5" name="文字方塊 4"/>
          <p:cNvSpPr txBox="1"/>
          <p:nvPr/>
        </p:nvSpPr>
        <p:spPr>
          <a:xfrm>
            <a:off x="6680730" y="5548774"/>
            <a:ext cx="1158031" cy="261610"/>
          </a:xfrm>
          <a:prstGeom prst="rect">
            <a:avLst/>
          </a:prstGeom>
          <a:solidFill>
            <a:schemeClr val="bg1"/>
          </a:solidFill>
        </p:spPr>
        <p:txBody>
          <a:bodyPr wrap="square" rtlCol="0">
            <a:spAutoFit/>
          </a:bodyPr>
          <a:lstStyle/>
          <a:p>
            <a:r>
              <a:rPr lang="en-US" altLang="zh-HK" sz="1100" b="1" dirty="0">
                <a:latin typeface="Times New Roman" panose="02020603050405020304" pitchFamily="18" charset="0"/>
                <a:ea typeface="+mn-ea"/>
                <a:cs typeface="Times New Roman" panose="02020603050405020304" pitchFamily="18" charset="0"/>
              </a:rPr>
              <a:t>2018</a:t>
            </a:r>
            <a:r>
              <a:rPr lang="zh-TW" altLang="en-US" sz="1100" b="1" dirty="0">
                <a:latin typeface="Times New Roman" panose="02020603050405020304" pitchFamily="18" charset="0"/>
                <a:ea typeface="+mn-ea"/>
                <a:cs typeface="Times New Roman" panose="02020603050405020304" pitchFamily="18" charset="0"/>
              </a:rPr>
              <a:t>年</a:t>
            </a:r>
            <a:r>
              <a:rPr lang="en-US" altLang="zh-TW" sz="1100" b="1" dirty="0">
                <a:latin typeface="Times New Roman" panose="02020603050405020304" pitchFamily="18" charset="0"/>
                <a:ea typeface="+mn-ea"/>
                <a:cs typeface="Times New Roman" panose="02020603050405020304" pitchFamily="18" charset="0"/>
              </a:rPr>
              <a:t>9</a:t>
            </a:r>
            <a:r>
              <a:rPr lang="zh-TW" altLang="en-US" sz="1100" b="1" dirty="0">
                <a:latin typeface="Times New Roman" panose="02020603050405020304" pitchFamily="18" charset="0"/>
                <a:ea typeface="+mn-ea"/>
                <a:cs typeface="Times New Roman" panose="02020603050405020304" pitchFamily="18" charset="0"/>
              </a:rPr>
              <a:t>月人數</a:t>
            </a:r>
            <a:endParaRPr lang="zh-HK" altLang="en-US" sz="1100" b="1" dirty="0">
              <a:latin typeface="Times New Roman" panose="02020603050405020304" pitchFamily="18" charset="0"/>
              <a:ea typeface="+mn-ea"/>
              <a:cs typeface="Times New Roman" panose="02020603050405020304" pitchFamily="18" charset="0"/>
            </a:endParaRPr>
          </a:p>
        </p:txBody>
      </p:sp>
      <p:sp>
        <p:nvSpPr>
          <p:cNvPr id="6" name="投影片編號版面配置區 5"/>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16</a:t>
            </a:fld>
            <a:endParaRPr lang="zh-HK" altLang="en-US" dirty="0">
              <a:solidFill>
                <a:prstClr val="black">
                  <a:tint val="75000"/>
                </a:prstClr>
              </a:solidFill>
            </a:endParaRPr>
          </a:p>
        </p:txBody>
      </p:sp>
    </p:spTree>
    <p:extLst>
      <p:ext uri="{BB962C8B-B14F-4D97-AF65-F5344CB8AC3E}">
        <p14:creationId xmlns:p14="http://schemas.microsoft.com/office/powerpoint/2010/main" val="224057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1" y="6081428"/>
            <a:ext cx="9144001" cy="805322"/>
          </a:xfrm>
          <a:prstGeom prst="rect">
            <a:avLst/>
          </a:prstGeom>
        </p:spPr>
      </p:pic>
      <p:sp>
        <p:nvSpPr>
          <p:cNvPr id="2" name="標題 1"/>
          <p:cNvSpPr>
            <a:spLocks noGrp="1"/>
          </p:cNvSpPr>
          <p:nvPr>
            <p:ph type="title"/>
          </p:nvPr>
        </p:nvSpPr>
        <p:spPr>
          <a:xfrm>
            <a:off x="467544" y="65841"/>
            <a:ext cx="7389528" cy="888850"/>
          </a:xfrm>
        </p:spPr>
        <p:txBody>
          <a:bodyPr>
            <a:normAutofit/>
          </a:bodyPr>
          <a:lstStyle/>
          <a:p>
            <a:r>
              <a:rPr lang="zh-TW" altLang="en-US" sz="2400" b="1" dirty="0" smtClean="0">
                <a:solidFill>
                  <a:srgbClr val="7030A0"/>
                </a:solidFill>
                <a:latin typeface="微軟正黑體" panose="020B0604030504040204" pitchFamily="34" charset="-120"/>
                <a:ea typeface="微軟正黑體" panose="020B0604030504040204" pitchFamily="34" charset="-120"/>
              </a:rPr>
              <a:t>營運經驗</a:t>
            </a:r>
            <a:r>
              <a:rPr lang="zh-TW" altLang="en-US" sz="2400" b="1" dirty="0">
                <a:solidFill>
                  <a:srgbClr val="7030A0"/>
                </a:solidFill>
                <a:latin typeface="微軟正黑體" panose="020B0604030504040204" pitchFamily="34" charset="-120"/>
                <a:ea typeface="微軟正黑體" panose="020B0604030504040204" pitchFamily="34" charset="-120"/>
              </a:rPr>
              <a:t>分享 </a:t>
            </a:r>
            <a:r>
              <a:rPr lang="en-US" altLang="zh-TW"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Sharing of Operation Experience</a:t>
            </a:r>
            <a:endParaRPr lang="zh-HK" altLang="en-US"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3" name="內容版面配置區 2"/>
          <p:cNvSpPr>
            <a:spLocks noGrp="1"/>
          </p:cNvSpPr>
          <p:nvPr>
            <p:ph idx="1"/>
          </p:nvPr>
        </p:nvSpPr>
        <p:spPr>
          <a:xfrm>
            <a:off x="467544" y="954691"/>
            <a:ext cx="8472612" cy="4351338"/>
          </a:xfrm>
        </p:spPr>
        <p:txBody>
          <a:bodyPr>
            <a:normAutofit/>
          </a:bodyPr>
          <a:lstStyle/>
          <a:p>
            <a:pPr marL="0" lvl="0" indent="0">
              <a:buNone/>
            </a:pPr>
            <a:r>
              <a:rPr lang="en-US" altLang="zh-TW" sz="2000" b="1" dirty="0" smtClean="0">
                <a:solidFill>
                  <a:srgbClr val="7030A0"/>
                </a:solidFill>
                <a:latin typeface="微軟正黑體" panose="020B0604030504040204" pitchFamily="34" charset="-120"/>
                <a:ea typeface="微軟正黑體" panose="020B0604030504040204" pitchFamily="34" charset="-120"/>
              </a:rPr>
              <a:t>1. </a:t>
            </a:r>
            <a:r>
              <a:rPr lang="zh-TW" altLang="en-US" sz="2000" b="1" dirty="0" smtClean="0">
                <a:solidFill>
                  <a:srgbClr val="7030A0"/>
                </a:solidFill>
                <a:latin typeface="微軟正黑體" panose="020B0604030504040204" pitchFamily="34" charset="-120"/>
                <a:ea typeface="微軟正黑體" panose="020B0604030504040204" pitchFamily="34" charset="-120"/>
              </a:rPr>
              <a:t>入住</a:t>
            </a:r>
            <a:r>
              <a:rPr lang="zh-TW" altLang="zh-HK" sz="2000" b="1" dirty="0" smtClean="0">
                <a:solidFill>
                  <a:srgbClr val="7030A0"/>
                </a:solidFill>
                <a:latin typeface="微軟正黑體" panose="020B0604030504040204" pitchFamily="34" charset="-120"/>
                <a:ea typeface="微軟正黑體" panose="020B0604030504040204" pitchFamily="34" charset="-120"/>
              </a:rPr>
              <a:t>自由</a:t>
            </a:r>
            <a:r>
              <a:rPr lang="zh-TW" altLang="zh-HK" sz="2000" b="1" dirty="0">
                <a:solidFill>
                  <a:srgbClr val="7030A0"/>
                </a:solidFill>
                <a:latin typeface="微軟正黑體" panose="020B0604030504040204" pitchFamily="34" charset="-120"/>
                <a:ea typeface="微軟正黑體" panose="020B0604030504040204" pitchFamily="34" charset="-120"/>
              </a:rPr>
              <a:t>度高</a:t>
            </a:r>
            <a:r>
              <a:rPr lang="zh-TW" altLang="zh-HK" sz="2000" b="1" dirty="0" smtClean="0">
                <a:solidFill>
                  <a:srgbClr val="7030A0"/>
                </a:solidFill>
                <a:latin typeface="微軟正黑體" panose="020B0604030504040204" pitchFamily="34" charset="-120"/>
                <a:ea typeface="微軟正黑體" panose="020B0604030504040204" pitchFamily="34" charset="-120"/>
              </a:rPr>
              <a:t>，</a:t>
            </a:r>
            <a:r>
              <a:rPr lang="zh-TW" altLang="en-US" sz="2000" b="1" dirty="0" smtClean="0">
                <a:solidFill>
                  <a:srgbClr val="7030A0"/>
                </a:solidFill>
                <a:latin typeface="微軟正黑體" panose="020B0604030504040204" pitchFamily="34" charset="-120"/>
                <a:ea typeface="微軟正黑體" panose="020B0604030504040204" pitchFamily="34" charset="-120"/>
              </a:rPr>
              <a:t>提供</a:t>
            </a:r>
            <a:r>
              <a:rPr lang="zh-TW" altLang="zh-HK" sz="2000" b="1" dirty="0" smtClean="0">
                <a:solidFill>
                  <a:srgbClr val="7030A0"/>
                </a:solidFill>
                <a:latin typeface="微軟正黑體" panose="020B0604030504040204" pitchFamily="34" charset="-120"/>
                <a:ea typeface="微軟正黑體" panose="020B0604030504040204" pitchFamily="34" charset="-120"/>
              </a:rPr>
              <a:t>短</a:t>
            </a:r>
            <a:r>
              <a:rPr lang="zh-TW" altLang="zh-HK" sz="2000" b="1" dirty="0">
                <a:solidFill>
                  <a:srgbClr val="7030A0"/>
                </a:solidFill>
                <a:latin typeface="微軟正黑體" panose="020B0604030504040204" pitchFamily="34" charset="-120"/>
                <a:ea typeface="微軟正黑體" panose="020B0604030504040204" pitchFamily="34" charset="-120"/>
              </a:rPr>
              <a:t>住</a:t>
            </a:r>
            <a:r>
              <a:rPr lang="zh-TW" altLang="zh-HK" sz="2000" b="1" dirty="0" smtClean="0">
                <a:solidFill>
                  <a:srgbClr val="7030A0"/>
                </a:solidFill>
                <a:latin typeface="微軟正黑體" panose="020B0604030504040204" pitchFamily="34" charset="-120"/>
                <a:ea typeface="微軟正黑體" panose="020B0604030504040204" pitchFamily="34" charset="-120"/>
              </a:rPr>
              <a:t>體驗</a:t>
            </a:r>
            <a:r>
              <a:rPr lang="zh-TW" altLang="en-US" sz="2000" b="1" dirty="0" smtClean="0">
                <a:solidFill>
                  <a:srgbClr val="7030A0"/>
                </a:solidFill>
                <a:latin typeface="微軟正黑體" panose="020B0604030504040204" pitchFamily="34" charset="-120"/>
                <a:ea typeface="微軟正黑體" panose="020B0604030504040204" pitchFamily="34" charset="-120"/>
              </a:rPr>
              <a:t>，</a:t>
            </a:r>
            <a:r>
              <a:rPr lang="zh-TW" altLang="zh-HK" sz="2000" b="1" dirty="0" smtClean="0">
                <a:solidFill>
                  <a:srgbClr val="7030A0"/>
                </a:solidFill>
                <a:latin typeface="微軟正黑體" panose="020B0604030504040204" pitchFamily="34" charset="-120"/>
                <a:ea typeface="微軟正黑體" panose="020B0604030504040204" pitchFamily="34" charset="-120"/>
              </a:rPr>
              <a:t>釋</a:t>
            </a:r>
            <a:r>
              <a:rPr lang="zh-TW" altLang="zh-HK" sz="2000" b="1" dirty="0">
                <a:solidFill>
                  <a:srgbClr val="7030A0"/>
                </a:solidFill>
                <a:latin typeface="微軟正黑體" panose="020B0604030504040204" pitchFamily="34" charset="-120"/>
                <a:ea typeface="微軟正黑體" panose="020B0604030504040204" pitchFamily="34" charset="-120"/>
              </a:rPr>
              <a:t>除疑慮</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marL="0" lvl="0" indent="0">
              <a:buNone/>
            </a:pPr>
            <a:r>
              <a:rPr lang="en-US" altLang="zh-TW" sz="2000" b="1" dirty="0" smtClean="0">
                <a:solidFill>
                  <a:srgbClr val="7030A0"/>
                </a:solidFill>
                <a:latin typeface="微軟正黑體" panose="020B0604030504040204" pitchFamily="34" charset="-120"/>
                <a:ea typeface="微軟正黑體" panose="020B0604030504040204" pitchFamily="34" charset="-120"/>
              </a:rPr>
              <a:t>     High </a:t>
            </a:r>
            <a:r>
              <a:rPr lang="en-US" altLang="zh-TW" sz="2000" b="1" dirty="0">
                <a:solidFill>
                  <a:srgbClr val="7030A0"/>
                </a:solidFill>
                <a:latin typeface="微軟正黑體" panose="020B0604030504040204" pitchFamily="34" charset="-120"/>
                <a:ea typeface="微軟正黑體" panose="020B0604030504040204" pitchFamily="34" charset="-120"/>
              </a:rPr>
              <a:t>flexibility and provides </a:t>
            </a:r>
            <a:r>
              <a:rPr lang="en-US" altLang="zh-TW" sz="2000" b="1" dirty="0" smtClean="0">
                <a:solidFill>
                  <a:srgbClr val="7030A0"/>
                </a:solidFill>
                <a:latin typeface="微軟正黑體" panose="020B0604030504040204" pitchFamily="34" charset="-120"/>
                <a:ea typeface="微軟正黑體" panose="020B0604030504040204" pitchFamily="34" charset="-120"/>
              </a:rPr>
              <a:t>tasting experience via trial scheme</a:t>
            </a:r>
            <a:endParaRPr lang="en-US" altLang="zh-TW" sz="2000" dirty="0">
              <a:solidFill>
                <a:srgbClr val="7030A0"/>
              </a:solidFill>
              <a:latin typeface="微軟正黑體" panose="020B0604030504040204" pitchFamily="34" charset="-120"/>
              <a:ea typeface="微軟正黑體" panose="020B0604030504040204" pitchFamily="34" charset="-120"/>
            </a:endParaRPr>
          </a:p>
          <a:p>
            <a:pPr marL="0" indent="0">
              <a:lnSpc>
                <a:spcPts val="3300"/>
              </a:lnSpc>
              <a:spcBef>
                <a:spcPts val="600"/>
              </a:spcBef>
              <a:buNone/>
            </a:pPr>
            <a:r>
              <a:rPr lang="zh-TW" altLang="zh-HK" sz="1600" dirty="0">
                <a:latin typeface="微軟正黑體" panose="020B0604030504040204" pitchFamily="34" charset="-120"/>
                <a:ea typeface="微軟正黑體" panose="020B0604030504040204" pitchFamily="34" charset="-120"/>
              </a:rPr>
              <a:t>對香港的長者而言，他們可以自由</a:t>
            </a:r>
            <a:r>
              <a:rPr lang="zh-TW" altLang="zh-HK" sz="1600" dirty="0" smtClean="0">
                <a:latin typeface="微軟正黑體" panose="020B0604030504040204" pitchFamily="34" charset="-120"/>
                <a:ea typeface="微軟正黑體" panose="020B0604030504040204" pitchFamily="34" charset="-120"/>
              </a:rPr>
              <a:t>選擇</a:t>
            </a:r>
            <a:r>
              <a:rPr lang="zh-TW" altLang="en-US" sz="1600" dirty="0" smtClean="0">
                <a:latin typeface="微軟正黑體" panose="020B0604030504040204" pitchFamily="34" charset="-120"/>
                <a:ea typeface="微軟正黑體" panose="020B0604030504040204" pitchFamily="34" charset="-120"/>
              </a:rPr>
              <a:t>入住</a:t>
            </a:r>
            <a:r>
              <a:rPr lang="zh-TW" altLang="zh-HK" sz="1600" dirty="0" smtClean="0">
                <a:latin typeface="微軟正黑體" panose="020B0604030504040204" pitchFamily="34" charset="-120"/>
                <a:ea typeface="微軟正黑體" panose="020B0604030504040204" pitchFamily="34" charset="-120"/>
              </a:rPr>
              <a:t>及退出。</a:t>
            </a:r>
            <a:r>
              <a:rPr lang="en-US" altLang="zh-HK" sz="1600" dirty="0">
                <a:latin typeface="微軟正黑體" panose="020B0604030504040204" pitchFamily="34" charset="-120"/>
                <a:ea typeface="微軟正黑體" panose="020B0604030504040204" pitchFamily="34" charset="-120"/>
              </a:rPr>
              <a:t> </a:t>
            </a:r>
            <a:r>
              <a:rPr lang="zh-TW" altLang="zh-HK" sz="1600" dirty="0">
                <a:latin typeface="微軟正黑體" panose="020B0604030504040204" pitchFamily="34" charset="-120"/>
                <a:ea typeface="微軟正黑體" panose="020B0604030504040204" pitchFamily="34" charset="-120"/>
              </a:rPr>
              <a:t>頤康院亦有</a:t>
            </a:r>
            <a:r>
              <a:rPr lang="zh-TW" altLang="zh-HK" sz="1600" dirty="0" smtClean="0">
                <a:latin typeface="微軟正黑體" panose="020B0604030504040204" pitchFamily="34" charset="-120"/>
                <a:ea typeface="微軟正黑體" panose="020B0604030504040204" pitchFamily="34" charset="-120"/>
              </a:rPr>
              <a:t>提供</a:t>
            </a:r>
            <a:r>
              <a:rPr lang="en-US" altLang="zh-TW" sz="1600" dirty="0" smtClean="0">
                <a:latin typeface="微軟正黑體" panose="020B0604030504040204" pitchFamily="34" charset="-120"/>
                <a:ea typeface="微軟正黑體" panose="020B0604030504040204" pitchFamily="34" charset="-120"/>
              </a:rPr>
              <a:t/>
            </a:r>
            <a:br>
              <a:rPr lang="en-US" altLang="zh-TW" sz="1600" dirty="0" smtClean="0">
                <a:latin typeface="微軟正黑體" panose="020B0604030504040204" pitchFamily="34" charset="-120"/>
                <a:ea typeface="微軟正黑體" panose="020B0604030504040204" pitchFamily="34" charset="-120"/>
              </a:rPr>
            </a:br>
            <a:r>
              <a:rPr lang="en-US" altLang="zh-HK" sz="1600" b="1" dirty="0" smtClean="0">
                <a:latin typeface="微軟正黑體" panose="020B0604030504040204" pitchFamily="34" charset="-120"/>
                <a:ea typeface="微軟正黑體" panose="020B0604030504040204" pitchFamily="34" charset="-120"/>
              </a:rPr>
              <a:t>9</a:t>
            </a:r>
            <a:r>
              <a:rPr lang="zh-TW" altLang="zh-HK" sz="1600" b="1" dirty="0">
                <a:latin typeface="微軟正黑體" panose="020B0604030504040204" pitchFamily="34" charset="-120"/>
                <a:ea typeface="微軟正黑體" panose="020B0604030504040204" pitchFamily="34" charset="-120"/>
              </a:rPr>
              <a:t>日</a:t>
            </a:r>
            <a:r>
              <a:rPr lang="en-US" altLang="zh-HK" sz="1600" b="1" dirty="0">
                <a:latin typeface="微軟正黑體" panose="020B0604030504040204" pitchFamily="34" charset="-120"/>
                <a:ea typeface="微軟正黑體" panose="020B0604030504040204" pitchFamily="34" charset="-120"/>
              </a:rPr>
              <a:t>8</a:t>
            </a:r>
            <a:r>
              <a:rPr lang="zh-TW" altLang="zh-HK" sz="1600" b="1" dirty="0">
                <a:latin typeface="微軟正黑體" panose="020B0604030504040204" pitchFamily="34" charset="-120"/>
                <a:ea typeface="微軟正黑體" panose="020B0604030504040204" pitchFamily="34" charset="-120"/>
              </a:rPr>
              <a:t>夜的短住服務</a:t>
            </a:r>
            <a:r>
              <a:rPr lang="zh-TW" altLang="zh-HK" sz="1600" dirty="0">
                <a:latin typeface="微軟正黑體" panose="020B0604030504040204" pitchFamily="34" charset="-120"/>
                <a:ea typeface="微軟正黑體" panose="020B0604030504040204" pitchFamily="34" charset="-120"/>
              </a:rPr>
              <a:t>，讓長者在決定入住之前有實在的體驗，能客觀地衡量自己是否</a:t>
            </a:r>
            <a:r>
              <a:rPr lang="zh-TW" altLang="zh-HK" sz="1600" dirty="0" smtClean="0">
                <a:latin typeface="微軟正黑體" panose="020B0604030504040204" pitchFamily="34" charset="-120"/>
                <a:ea typeface="微軟正黑體" panose="020B0604030504040204" pitchFamily="34" charset="-120"/>
              </a:rPr>
              <a:t>適合</a:t>
            </a:r>
            <a:r>
              <a:rPr lang="zh-TW" altLang="en-US" sz="1600" dirty="0" smtClean="0">
                <a:latin typeface="微軟正黑體" panose="020B0604030504040204" pitchFamily="34" charset="-120"/>
                <a:ea typeface="微軟正黑體" panose="020B0604030504040204" pitchFamily="34" charset="-120"/>
              </a:rPr>
              <a:t>使用本</a:t>
            </a:r>
            <a:r>
              <a:rPr lang="zh-TW" altLang="en-US" sz="1600" dirty="0">
                <a:latin typeface="微軟正黑體" panose="020B0604030504040204" pitchFamily="34" charset="-120"/>
                <a:ea typeface="微軟正黑體" panose="020B0604030504040204" pitchFamily="34" charset="-120"/>
              </a:rPr>
              <a:t>院</a:t>
            </a:r>
            <a:r>
              <a:rPr lang="zh-TW" altLang="zh-HK" sz="1600" dirty="0" smtClean="0">
                <a:latin typeface="微軟正黑體" panose="020B0604030504040204" pitchFamily="34" charset="-120"/>
                <a:ea typeface="微軟正黑體" panose="020B0604030504040204" pitchFamily="34" charset="-120"/>
              </a:rPr>
              <a:t>。</a:t>
            </a:r>
            <a:r>
              <a:rPr lang="en-HK" altLang="zh-TW" sz="1600" dirty="0">
                <a:latin typeface="微軟正黑體" panose="020B0604030504040204" pitchFamily="34" charset="-120"/>
                <a:ea typeface="微軟正黑體" panose="020B0604030504040204" pitchFamily="34" charset="-120"/>
              </a:rPr>
              <a:t/>
            </a:r>
            <a:br>
              <a:rPr lang="en-HK" altLang="zh-TW" sz="1600" dirty="0">
                <a:latin typeface="微軟正黑體" panose="020B0604030504040204" pitchFamily="34" charset="-120"/>
                <a:ea typeface="微軟正黑體" panose="020B0604030504040204" pitchFamily="34" charset="-120"/>
              </a:rPr>
            </a:br>
            <a:r>
              <a:rPr lang="en-HK" altLang="zh-TW" sz="1600" dirty="0">
                <a:latin typeface="微軟正黑體" panose="020B0604030504040204" pitchFamily="34" charset="-120"/>
                <a:ea typeface="微軟正黑體" panose="020B0604030504040204" pitchFamily="34" charset="-120"/>
              </a:rPr>
              <a:t>Elders can choose</a:t>
            </a:r>
            <a:r>
              <a:rPr lang="en-US" altLang="zh-TW" sz="1600" dirty="0">
                <a:latin typeface="微軟正黑體" panose="020B0604030504040204" pitchFamily="34" charset="-120"/>
                <a:ea typeface="微軟正黑體" panose="020B0604030504040204" pitchFamily="34" charset="-120"/>
              </a:rPr>
              <a:t> to join or withdraw </a:t>
            </a:r>
            <a:r>
              <a:rPr lang="en-US" altLang="zh-TW" sz="1600" dirty="0" smtClean="0">
                <a:latin typeface="微軟正黑體" panose="020B0604030504040204" pitchFamily="34" charset="-120"/>
                <a:ea typeface="微軟正黑體" panose="020B0604030504040204" pitchFamily="34" charset="-120"/>
              </a:rPr>
              <a:t>from our YHH,  </a:t>
            </a:r>
            <a:r>
              <a:rPr lang="en-US" altLang="zh-TW" sz="1600" dirty="0">
                <a:latin typeface="微軟正黑體" panose="020B0604030504040204" pitchFamily="34" charset="-120"/>
                <a:ea typeface="微軟正黑體" panose="020B0604030504040204" pitchFamily="34" charset="-120"/>
              </a:rPr>
              <a:t>trial scheme </a:t>
            </a:r>
            <a:br>
              <a:rPr lang="en-US" altLang="zh-TW" sz="1600" dirty="0">
                <a:latin typeface="微軟正黑體" panose="020B0604030504040204" pitchFamily="34" charset="-120"/>
                <a:ea typeface="微軟正黑體" panose="020B0604030504040204" pitchFamily="34" charset="-120"/>
              </a:rPr>
            </a:br>
            <a:r>
              <a:rPr lang="en-US" altLang="zh-TW" sz="1600" dirty="0">
                <a:latin typeface="微軟正黑體" panose="020B0604030504040204" pitchFamily="34" charset="-120"/>
                <a:ea typeface="微軟正黑體" panose="020B0604030504040204" pitchFamily="34" charset="-120"/>
              </a:rPr>
              <a:t>(9 days and 8 nights) </a:t>
            </a:r>
            <a:r>
              <a:rPr lang="en-US" altLang="zh-TW" sz="1600" dirty="0" smtClean="0">
                <a:latin typeface="微軟正黑體" panose="020B0604030504040204" pitchFamily="34" charset="-120"/>
                <a:ea typeface="微軟正黑體" panose="020B0604030504040204" pitchFamily="34" charset="-120"/>
              </a:rPr>
              <a:t>allow </a:t>
            </a:r>
            <a:r>
              <a:rPr lang="en-US" altLang="zh-TW" sz="1600" dirty="0">
                <a:latin typeface="微軟正黑體" panose="020B0604030504040204" pitchFamily="34" charset="-120"/>
                <a:ea typeface="微軟正黑體" panose="020B0604030504040204" pitchFamily="34" charset="-120"/>
              </a:rPr>
              <a:t>the elders </a:t>
            </a:r>
            <a:r>
              <a:rPr lang="en-US" altLang="zh-TW" sz="1600" dirty="0" smtClean="0">
                <a:latin typeface="微軟正黑體" panose="020B0604030504040204" pitchFamily="34" charset="-120"/>
                <a:ea typeface="微軟正黑體" panose="020B0604030504040204" pitchFamily="34" charset="-120"/>
              </a:rPr>
              <a:t>tasting their </a:t>
            </a:r>
            <a:r>
              <a:rPr lang="en-US" altLang="zh-TW" sz="1600" dirty="0">
                <a:latin typeface="微軟正黑體" panose="020B0604030504040204" pitchFamily="34" charset="-120"/>
                <a:ea typeface="微軟正黑體" panose="020B0604030504040204" pitchFamily="34" charset="-120"/>
              </a:rPr>
              <a:t>lives </a:t>
            </a:r>
            <a:r>
              <a:rPr lang="en-US" altLang="zh-TW" sz="1600" dirty="0" smtClean="0">
                <a:latin typeface="微軟正黑體" panose="020B0604030504040204" pitchFamily="34" charset="-120"/>
                <a:ea typeface="微軟正黑體" panose="020B0604030504040204" pitchFamily="34" charset="-120"/>
              </a:rPr>
              <a:t>with us </a:t>
            </a:r>
            <a:r>
              <a:rPr lang="en-HK" altLang="zh-TW" sz="1600" dirty="0" smtClean="0">
                <a:latin typeface="微軟正黑體" panose="020B0604030504040204" pitchFamily="34" charset="-120"/>
                <a:ea typeface="微軟正黑體" panose="020B0604030504040204" pitchFamily="34" charset="-120"/>
              </a:rPr>
              <a:t>before </a:t>
            </a:r>
            <a:r>
              <a:rPr lang="en-HK" altLang="zh-TW" sz="1600" dirty="0">
                <a:latin typeface="微軟正黑體" panose="020B0604030504040204" pitchFamily="34" charset="-120"/>
                <a:ea typeface="微軟正黑體" panose="020B0604030504040204" pitchFamily="34" charset="-120"/>
              </a:rPr>
              <a:t>they have their final </a:t>
            </a:r>
            <a:r>
              <a:rPr lang="en-HK" altLang="zh-TW" sz="1600" dirty="0" smtClean="0">
                <a:latin typeface="微軟正黑體" panose="020B0604030504040204" pitchFamily="34" charset="-120"/>
                <a:ea typeface="微軟正黑體" panose="020B0604030504040204" pitchFamily="34" charset="-120"/>
              </a:rPr>
              <a:t>decision </a:t>
            </a:r>
            <a:r>
              <a:rPr lang="en-US" altLang="zh-TW" sz="1600" dirty="0" smtClean="0">
                <a:latin typeface="微軟正黑體" panose="020B0604030504040204" pitchFamily="34" charset="-120"/>
                <a:ea typeface="微軟正黑體" panose="020B0604030504040204" pitchFamily="34" charset="-120"/>
              </a:rPr>
              <a:t>to have long stay</a:t>
            </a:r>
            <a:r>
              <a:rPr lang="en-HK" altLang="zh-TW" sz="1600" dirty="0" smtClean="0">
                <a:latin typeface="微軟正黑體" panose="020B0604030504040204" pitchFamily="34" charset="-120"/>
                <a:ea typeface="微軟正黑體" panose="020B0604030504040204" pitchFamily="34" charset="-120"/>
              </a:rPr>
              <a:t>.</a:t>
            </a:r>
            <a:endParaRPr lang="zh-TW" altLang="zh-HK" sz="1600" dirty="0">
              <a:latin typeface="微軟正黑體" panose="020B0604030504040204" pitchFamily="34" charset="-120"/>
              <a:ea typeface="微軟正黑體" panose="020B0604030504040204" pitchFamily="34" charset="-120"/>
            </a:endParaRPr>
          </a:p>
          <a:p>
            <a:endParaRPr lang="zh-HK" altLang="en-US" dirty="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59" y="4598658"/>
            <a:ext cx="2313754" cy="1539604"/>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3842" y="4248256"/>
            <a:ext cx="2083045" cy="1386086"/>
          </a:xfrm>
          <a:prstGeom prst="rect">
            <a:avLst/>
          </a:prstGeom>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8111" y="4688730"/>
            <a:ext cx="2414534" cy="1609689"/>
          </a:xfrm>
          <a:prstGeom prst="rect">
            <a:avLst/>
          </a:prstGeom>
        </p:spPr>
      </p:pic>
      <p:pic>
        <p:nvPicPr>
          <p:cNvPr id="9" name="圖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645" y="3878848"/>
            <a:ext cx="2454616" cy="1633334"/>
          </a:xfrm>
          <a:prstGeom prst="rect">
            <a:avLst/>
          </a:prstGeom>
        </p:spPr>
      </p:pic>
      <p:sp>
        <p:nvSpPr>
          <p:cNvPr id="11" name="投影片編號版面配置區 10"/>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17</a:t>
            </a:fld>
            <a:endParaRPr lang="zh-HK" altLang="en-US" dirty="0">
              <a:solidFill>
                <a:prstClr val="black">
                  <a:tint val="75000"/>
                </a:prstClr>
              </a:solidFill>
            </a:endParaRPr>
          </a:p>
        </p:txBody>
      </p:sp>
    </p:spTree>
    <p:extLst>
      <p:ext uri="{BB962C8B-B14F-4D97-AF65-F5344CB8AC3E}">
        <p14:creationId xmlns:p14="http://schemas.microsoft.com/office/powerpoint/2010/main" val="217929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0" y="6083208"/>
            <a:ext cx="9144001" cy="805322"/>
          </a:xfrm>
          <a:prstGeom prst="rect">
            <a:avLst/>
          </a:prstGeom>
        </p:spPr>
      </p:pic>
      <p:sp>
        <p:nvSpPr>
          <p:cNvPr id="3" name="內容版面配置區 2"/>
          <p:cNvSpPr>
            <a:spLocks noGrp="1"/>
          </p:cNvSpPr>
          <p:nvPr>
            <p:ph idx="1"/>
          </p:nvPr>
        </p:nvSpPr>
        <p:spPr>
          <a:xfrm>
            <a:off x="395536" y="260648"/>
            <a:ext cx="8496944" cy="3811019"/>
          </a:xfrm>
        </p:spPr>
        <p:txBody>
          <a:bodyPr>
            <a:normAutofit/>
          </a:bodyPr>
          <a:lstStyle/>
          <a:p>
            <a:pPr marL="0" lvl="0" indent="0">
              <a:buNone/>
            </a:pPr>
            <a:r>
              <a:rPr lang="en-US" altLang="zh-TW" sz="2000" b="1" dirty="0" smtClean="0">
                <a:solidFill>
                  <a:srgbClr val="7030A0"/>
                </a:solidFill>
                <a:latin typeface="微軟正黑體" panose="020B0604030504040204" pitchFamily="34" charset="-120"/>
                <a:ea typeface="微軟正黑體" panose="020B0604030504040204" pitchFamily="34" charset="-120"/>
              </a:rPr>
              <a:t>2. </a:t>
            </a:r>
            <a:r>
              <a:rPr lang="zh-TW" altLang="en-US" sz="2000" b="1" dirty="0" smtClean="0">
                <a:solidFill>
                  <a:srgbClr val="7030A0"/>
                </a:solidFill>
                <a:latin typeface="微軟正黑體" panose="020B0604030504040204" pitchFamily="34" charset="-120"/>
                <a:ea typeface="微軟正黑體" panose="020B0604030504040204" pitchFamily="34" charset="-120"/>
              </a:rPr>
              <a:t>地理位置鄰近香港，</a:t>
            </a:r>
            <a:r>
              <a:rPr lang="zh-TW" altLang="zh-HK" sz="2000" b="1" dirty="0" smtClean="0">
                <a:solidFill>
                  <a:srgbClr val="7030A0"/>
                </a:solidFill>
                <a:latin typeface="微軟正黑體" panose="020B0604030504040204" pitchFamily="34" charset="-120"/>
                <a:ea typeface="微軟正黑體" panose="020B0604030504040204" pitchFamily="34" charset="-120"/>
              </a:rPr>
              <a:t>方便</a:t>
            </a:r>
            <a:r>
              <a:rPr lang="zh-TW" altLang="zh-HK" sz="2000" b="1" dirty="0">
                <a:solidFill>
                  <a:srgbClr val="7030A0"/>
                </a:solidFill>
                <a:latin typeface="微軟正黑體" panose="020B0604030504040204" pitchFamily="34" charset="-120"/>
                <a:ea typeface="微軟正黑體" panose="020B0604030504040204" pitchFamily="34" charset="-120"/>
              </a:rPr>
              <a:t>長者</a:t>
            </a:r>
            <a:r>
              <a:rPr lang="en-US" altLang="zh-TW" sz="2000" b="1" dirty="0">
                <a:solidFill>
                  <a:srgbClr val="7030A0"/>
                </a:solidFill>
                <a:latin typeface="微軟正黑體" panose="020B0604030504040204" pitchFamily="34" charset="-120"/>
                <a:ea typeface="微軟正黑體" panose="020B0604030504040204" pitchFamily="34" charset="-120"/>
              </a:rPr>
              <a:t> </a:t>
            </a:r>
          </a:p>
          <a:p>
            <a:pPr marL="0" lvl="0" indent="0">
              <a:buNone/>
            </a:pP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Location is convenient and not far away from HK</a:t>
            </a:r>
            <a:endParaRPr lang="zh-TW" altLang="zh-HK"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0" indent="0">
              <a:lnSpc>
                <a:spcPct val="110000"/>
              </a:lnSpc>
              <a:spcBef>
                <a:spcPts val="600"/>
              </a:spcBef>
              <a:buNone/>
            </a:pPr>
            <a:r>
              <a:rPr lang="zh-TW" altLang="zh-HK" sz="1600" dirty="0" smtClean="0">
                <a:latin typeface="微軟正黑體" panose="020B0604030504040204" pitchFamily="34" charset="-120"/>
                <a:ea typeface="微軟正黑體" panose="020B0604030504040204" pitchFamily="34" charset="-120"/>
              </a:rPr>
              <a:t>在</a:t>
            </a:r>
            <a:r>
              <a:rPr lang="zh-TW" altLang="en-US" sz="1600" dirty="0" smtClean="0">
                <a:latin typeface="微軟正黑體" panose="020B0604030504040204" pitchFamily="34" charset="-120"/>
                <a:ea typeface="微軟正黑體" panose="020B0604030504040204" pitchFamily="34" charset="-120"/>
              </a:rPr>
              <a:t>地理位置</a:t>
            </a:r>
            <a:r>
              <a:rPr lang="zh-TW" altLang="zh-HK" sz="1600" dirty="0" smtClean="0">
                <a:latin typeface="微軟正黑體" panose="020B0604030504040204" pitchFamily="34" charset="-120"/>
                <a:ea typeface="微軟正黑體" panose="020B0604030504040204" pitchFamily="34" charset="-120"/>
              </a:rPr>
              <a:t>方面，頤</a:t>
            </a:r>
            <a:r>
              <a:rPr lang="zh-TW" altLang="zh-HK" sz="1600" dirty="0">
                <a:latin typeface="微軟正黑體" panose="020B0604030504040204" pitchFamily="34" charset="-120"/>
                <a:ea typeface="微軟正黑體" panose="020B0604030504040204" pitchFamily="34" charset="-120"/>
              </a:rPr>
              <a:t>康院位處深圳市鹽田區，位置鄰近香港，方便親友探訪長者或長者回港探親</a:t>
            </a:r>
            <a:r>
              <a:rPr lang="zh-TW" altLang="zh-HK"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從九龍塘到頤康院車程約</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分鐘）</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10000"/>
              </a:lnSpc>
              <a:spcBef>
                <a:spcPts val="600"/>
              </a:spcBef>
              <a:buNone/>
            </a:pPr>
            <a:r>
              <a:rPr lang="en-US" altLang="zh-TW" sz="1600" dirty="0" smtClean="0">
                <a:latin typeface="微軟正黑體" panose="020B0604030504040204" pitchFamily="34" charset="-120"/>
                <a:ea typeface="微軟正黑體" panose="020B0604030504040204" pitchFamily="34" charset="-120"/>
              </a:rPr>
              <a:t>Yee Hong Heights </a:t>
            </a:r>
            <a:r>
              <a:rPr lang="en-US" altLang="zh-TW" sz="1600" dirty="0">
                <a:latin typeface="微軟正黑體" panose="020B0604030504040204" pitchFamily="34" charset="-120"/>
                <a:ea typeface="微軟正黑體" panose="020B0604030504040204" pitchFamily="34" charset="-120"/>
              </a:rPr>
              <a:t>is adjacent to Hong Kong which is </a:t>
            </a:r>
            <a:r>
              <a:rPr lang="en-US" altLang="zh-TW" sz="1600" dirty="0" smtClean="0">
                <a:latin typeface="微軟正黑體" panose="020B0604030504040204" pitchFamily="34" charset="-120"/>
                <a:ea typeface="微軟正黑體" panose="020B0604030504040204" pitchFamily="34" charset="-120"/>
              </a:rPr>
              <a:t>convenient for </a:t>
            </a:r>
            <a:r>
              <a:rPr lang="en-US" altLang="zh-TW" sz="1600" dirty="0">
                <a:latin typeface="微軟正黑體" panose="020B0604030504040204" pitchFamily="34" charset="-120"/>
                <a:ea typeface="微軟正黑體" panose="020B0604030504040204" pitchFamily="34" charset="-120"/>
              </a:rPr>
              <a:t/>
            </a:r>
            <a:br>
              <a:rPr lang="en-US" altLang="zh-TW" sz="1600" dirty="0">
                <a:latin typeface="微軟正黑體" panose="020B0604030504040204" pitchFamily="34" charset="-120"/>
                <a:ea typeface="微軟正黑體" panose="020B0604030504040204" pitchFamily="34" charset="-120"/>
              </a:rPr>
            </a:br>
            <a:r>
              <a:rPr lang="en-US" altLang="zh-TW" sz="1600" dirty="0" smtClean="0">
                <a:latin typeface="微軟正黑體" panose="020B0604030504040204" pitchFamily="34" charset="-120"/>
                <a:ea typeface="微軟正黑體" panose="020B0604030504040204" pitchFamily="34" charset="-120"/>
              </a:rPr>
              <a:t>the relatives </a:t>
            </a:r>
            <a:r>
              <a:rPr lang="en-US" altLang="zh-TW" sz="1600" dirty="0">
                <a:latin typeface="微軟正黑體" panose="020B0604030504040204" pitchFamily="34" charset="-120"/>
                <a:ea typeface="微軟正黑體" panose="020B0604030504040204" pitchFamily="34" charset="-120"/>
              </a:rPr>
              <a:t>and friends to visit the elderly or </a:t>
            </a:r>
            <a:r>
              <a:rPr lang="en-US" altLang="zh-TW" sz="1600" dirty="0" smtClean="0">
                <a:latin typeface="微軟正黑體" panose="020B0604030504040204" pitchFamily="34" charset="-120"/>
                <a:ea typeface="微軟正黑體" panose="020B0604030504040204" pitchFamily="34" charset="-120"/>
              </a:rPr>
              <a:t>vice versa. </a:t>
            </a:r>
            <a:br>
              <a:rPr lang="en-US" altLang="zh-TW" sz="1600" dirty="0" smtClean="0">
                <a:latin typeface="微軟正黑體" panose="020B0604030504040204" pitchFamily="34" charset="-120"/>
                <a:ea typeface="微軟正黑體" panose="020B0604030504040204" pitchFamily="34" charset="-120"/>
              </a:rPr>
            </a:br>
            <a:r>
              <a:rPr lang="en-US" altLang="zh-TW" sz="1600" dirty="0" smtClean="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About 90 minutes from Kowloon Tong to YHH</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endParaRPr lang="zh-HK" altLang="en-US" dirty="0"/>
          </a:p>
        </p:txBody>
      </p:sp>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3" y="2550553"/>
            <a:ext cx="3909959" cy="2606639"/>
          </a:xfrm>
          <a:prstGeom prst="rect">
            <a:avLst/>
          </a:prstGeom>
        </p:spPr>
      </p:pic>
      <p:sp>
        <p:nvSpPr>
          <p:cNvPr id="9" name="投影片編號版面配置區 8"/>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18</a:t>
            </a:fld>
            <a:endParaRPr lang="zh-HK" altLang="en-US" dirty="0">
              <a:solidFill>
                <a:prstClr val="black">
                  <a:tint val="75000"/>
                </a:prstClr>
              </a:solidFill>
            </a:endParaRPr>
          </a:p>
        </p:txBody>
      </p:sp>
      <p:pic>
        <p:nvPicPr>
          <p:cNvPr id="2" name="圖片 1"/>
          <p:cNvPicPr>
            <a:picLocks noChangeAspect="1"/>
          </p:cNvPicPr>
          <p:nvPr/>
        </p:nvPicPr>
        <p:blipFill rotWithShape="1">
          <a:blip r:embed="rId5"/>
          <a:srcRect l="36619" t="25200" r="27156" b="24401"/>
          <a:stretch/>
        </p:blipFill>
        <p:spPr>
          <a:xfrm>
            <a:off x="442301" y="2540091"/>
            <a:ext cx="4201707" cy="3288292"/>
          </a:xfrm>
          <a:prstGeom prst="rect">
            <a:avLst/>
          </a:prstGeom>
        </p:spPr>
      </p:pic>
    </p:spTree>
    <p:extLst>
      <p:ext uri="{BB962C8B-B14F-4D97-AF65-F5344CB8AC3E}">
        <p14:creationId xmlns:p14="http://schemas.microsoft.com/office/powerpoint/2010/main" val="156870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36003" y="6024897"/>
            <a:ext cx="9144001" cy="805322"/>
          </a:xfrm>
          <a:prstGeom prst="rect">
            <a:avLst/>
          </a:prstGeom>
        </p:spPr>
      </p:pic>
      <p:sp>
        <p:nvSpPr>
          <p:cNvPr id="3" name="內容版面配置區 2"/>
          <p:cNvSpPr>
            <a:spLocks noGrp="1"/>
          </p:cNvSpPr>
          <p:nvPr>
            <p:ph idx="1"/>
          </p:nvPr>
        </p:nvSpPr>
        <p:spPr>
          <a:xfrm>
            <a:off x="539552" y="836712"/>
            <a:ext cx="8136904" cy="5188403"/>
          </a:xfrm>
        </p:spPr>
        <p:txBody>
          <a:bodyPr>
            <a:normAutofit/>
          </a:bodyPr>
          <a:lstStyle/>
          <a:p>
            <a:pPr marL="0" lvl="0" indent="0">
              <a:buNone/>
            </a:pPr>
            <a:r>
              <a:rPr lang="en-US" altLang="zh-TW" sz="2000" b="1" dirty="0" smtClean="0">
                <a:solidFill>
                  <a:srgbClr val="7030A0"/>
                </a:solidFill>
                <a:latin typeface="微軟正黑體" panose="020B0604030504040204" pitchFamily="34" charset="-120"/>
                <a:ea typeface="微軟正黑體" panose="020B0604030504040204" pitchFamily="34" charset="-120"/>
              </a:rPr>
              <a:t>3. </a:t>
            </a:r>
            <a:r>
              <a:rPr lang="zh-TW" altLang="en-US" sz="2000" b="1" dirty="0" smtClean="0">
                <a:solidFill>
                  <a:srgbClr val="7030A0"/>
                </a:solidFill>
                <a:latin typeface="微軟正黑體" panose="020B0604030504040204" pitchFamily="34" charset="-120"/>
                <a:ea typeface="微軟正黑體" panose="020B0604030504040204" pitchFamily="34" charset="-120"/>
              </a:rPr>
              <a:t>醫療</a:t>
            </a:r>
            <a:r>
              <a:rPr lang="zh-TW" altLang="zh-HK" sz="2000" b="1" dirty="0" smtClean="0">
                <a:solidFill>
                  <a:srgbClr val="7030A0"/>
                </a:solidFill>
                <a:latin typeface="微軟正黑體" panose="020B0604030504040204" pitchFamily="34" charset="-120"/>
                <a:ea typeface="微軟正黑體" panose="020B0604030504040204" pitchFamily="34" charset="-120"/>
              </a:rPr>
              <a:t>配套</a:t>
            </a:r>
            <a:r>
              <a:rPr lang="zh-TW" altLang="en-US" sz="2000" b="1" dirty="0" smtClean="0">
                <a:solidFill>
                  <a:srgbClr val="7030A0"/>
                </a:solidFill>
                <a:latin typeface="微軟正黑體" panose="020B0604030504040204" pitchFamily="34" charset="-120"/>
                <a:ea typeface="微軟正黑體" panose="020B0604030504040204" pitchFamily="34" charset="-120"/>
              </a:rPr>
              <a:t>令</a:t>
            </a:r>
            <a:r>
              <a:rPr lang="zh-TW" altLang="zh-HK" sz="2000" b="1" dirty="0" smtClean="0">
                <a:solidFill>
                  <a:srgbClr val="7030A0"/>
                </a:solidFill>
                <a:latin typeface="微軟正黑體" panose="020B0604030504040204" pitchFamily="34" charset="-120"/>
                <a:ea typeface="微軟正黑體" panose="020B0604030504040204" pitchFamily="34" charset="-120"/>
              </a:rPr>
              <a:t>長者</a:t>
            </a:r>
            <a:r>
              <a:rPr lang="zh-TW" altLang="en-US" sz="2000" b="1" dirty="0" smtClean="0">
                <a:solidFill>
                  <a:srgbClr val="7030A0"/>
                </a:solidFill>
                <a:latin typeface="微軟正黑體" panose="020B0604030504040204" pitchFamily="34" charset="-120"/>
                <a:ea typeface="微軟正黑體" panose="020B0604030504040204" pitchFamily="34" charset="-120"/>
              </a:rPr>
              <a:t>安心</a:t>
            </a:r>
            <a:r>
              <a:rPr lang="en-US" altLang="zh-TW" sz="2000" b="1" dirty="0" smtClean="0">
                <a:solidFill>
                  <a:srgbClr val="7030A0"/>
                </a:solidFill>
                <a:latin typeface="微軟正黑體" panose="020B0604030504040204" pitchFamily="34" charset="-120"/>
                <a:ea typeface="微軟正黑體" panose="020B0604030504040204" pitchFamily="34" charset="-120"/>
              </a:rPr>
              <a:t> </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marL="0" lvl="0" indent="0" algn="just">
              <a:buNone/>
            </a:pP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Medical support </a:t>
            </a:r>
            <a:r>
              <a:rPr lang="en-US" altLang="zh-TW"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services for </a:t>
            </a: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elderly</a:t>
            </a:r>
          </a:p>
          <a:p>
            <a:pPr marL="0" lvl="0" indent="0" algn="just">
              <a:buNone/>
            </a:pP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t>
            </a:r>
            <a:endParaRPr lang="zh-TW" altLang="zh-HK"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algn="just">
              <a:lnSpc>
                <a:spcPct val="110000"/>
              </a:lnSpc>
              <a:spcBef>
                <a:spcPts val="600"/>
              </a:spcBef>
            </a:pPr>
            <a:r>
              <a:rPr lang="zh-TW" altLang="zh-HK" sz="1600" dirty="0" smtClean="0">
                <a:latin typeface="微軟正黑體" panose="020B0604030504040204" pitchFamily="34" charset="-120"/>
                <a:ea typeface="微軟正黑體" panose="020B0604030504040204" pitchFamily="34" charset="-120"/>
              </a:rPr>
              <a:t>駐</a:t>
            </a:r>
            <a:r>
              <a:rPr lang="zh-TW" altLang="zh-HK" sz="1600" dirty="0">
                <a:latin typeface="微軟正黑體" panose="020B0604030504040204" pitchFamily="34" charset="-120"/>
                <a:ea typeface="微軟正黑體" panose="020B0604030504040204" pitchFamily="34" charset="-120"/>
              </a:rPr>
              <a:t>院醫生為院友提供基本</a:t>
            </a:r>
            <a:r>
              <a:rPr lang="zh-TW" altLang="zh-HK" sz="1600" dirty="0" smtClean="0">
                <a:latin typeface="微軟正黑體" panose="020B0604030504040204" pitchFamily="34" charset="-120"/>
                <a:ea typeface="微軟正黑體" panose="020B0604030504040204" pitchFamily="34" charset="-120"/>
              </a:rPr>
              <a:t>健康診治</a:t>
            </a:r>
            <a:r>
              <a:rPr lang="zh-TW" altLang="zh-HK" sz="1600" dirty="0">
                <a:latin typeface="微軟正黑體" panose="020B0604030504040204" pitchFamily="34" charset="-120"/>
                <a:ea typeface="微軟正黑體" panose="020B0604030504040204" pitchFamily="34" charset="-120"/>
              </a:rPr>
              <a:t>及定期</a:t>
            </a:r>
            <a:r>
              <a:rPr lang="zh-TW" altLang="zh-HK" sz="1600" dirty="0" smtClean="0">
                <a:latin typeface="微軟正黑體" panose="020B0604030504040204" pitchFamily="34" charset="-120"/>
                <a:ea typeface="微軟正黑體" panose="020B0604030504040204" pitchFamily="34" charset="-120"/>
              </a:rPr>
              <a:t>健康檢查</a:t>
            </a:r>
            <a:endParaRPr lang="en-US" altLang="zh-TW" sz="1600" dirty="0" smtClean="0">
              <a:latin typeface="微軟正黑體" panose="020B0604030504040204" pitchFamily="34" charset="-120"/>
              <a:ea typeface="微軟正黑體" panose="020B0604030504040204" pitchFamily="34" charset="-120"/>
            </a:endParaRPr>
          </a:p>
          <a:p>
            <a:pPr algn="just">
              <a:lnSpc>
                <a:spcPct val="110000"/>
              </a:lnSpc>
              <a:spcBef>
                <a:spcPts val="600"/>
              </a:spcBef>
            </a:pPr>
            <a:r>
              <a:rPr lang="zh-TW" altLang="zh-HK" sz="1600" dirty="0" smtClean="0">
                <a:latin typeface="微軟正黑體" panose="020B0604030504040204" pitchFamily="34" charset="-120"/>
                <a:ea typeface="微軟正黑體" panose="020B0604030504040204" pitchFamily="34" charset="-120"/>
              </a:rPr>
              <a:t>為</a:t>
            </a:r>
            <a:r>
              <a:rPr lang="zh-TW" altLang="en-US" sz="1600" dirty="0" smtClean="0">
                <a:latin typeface="微軟正黑體" panose="020B0604030504040204" pitchFamily="34" charset="-120"/>
                <a:ea typeface="微軟正黑體" panose="020B0604030504040204" pitchFamily="34" charset="-120"/>
              </a:rPr>
              <a:t>院友</a:t>
            </a:r>
            <a:r>
              <a:rPr lang="zh-TW" altLang="zh-HK" sz="1600" dirty="0" smtClean="0">
                <a:latin typeface="微軟正黑體" panose="020B0604030504040204" pitchFamily="34" charset="-120"/>
                <a:ea typeface="微軟正黑體" panose="020B0604030504040204" pitchFamily="34" charset="-120"/>
              </a:rPr>
              <a:t>提供</a:t>
            </a:r>
            <a:r>
              <a:rPr lang="zh-TW" altLang="zh-HK" sz="1600" dirty="0">
                <a:latin typeface="微軟正黑體" panose="020B0604030504040204" pitchFamily="34" charset="-120"/>
                <a:ea typeface="微軟正黑體" panose="020B0604030504040204" pitchFamily="34" charset="-120"/>
              </a:rPr>
              <a:t>跨境醫療服務</a:t>
            </a:r>
            <a:r>
              <a:rPr lang="zh-TW" altLang="en-US" sz="1600" dirty="0" smtClean="0">
                <a:latin typeface="微軟正黑體" panose="020B0604030504040204" pitchFamily="34" charset="-120"/>
                <a:ea typeface="微軟正黑體" panose="020B0604030504040204" pitchFamily="34" charset="-120"/>
              </a:rPr>
              <a:t>，</a:t>
            </a:r>
            <a:r>
              <a:rPr lang="zh-TW" altLang="zh-HK" sz="1600" dirty="0" smtClean="0">
                <a:latin typeface="微軟正黑體" panose="020B0604030504040204" pitchFamily="34" charset="-120"/>
                <a:ea typeface="微軟正黑體" panose="020B0604030504040204" pitchFamily="34" charset="-120"/>
              </a:rPr>
              <a:t>接</a:t>
            </a:r>
            <a:r>
              <a:rPr lang="zh-TW" altLang="zh-HK" sz="1600" dirty="0">
                <a:latin typeface="微軟正黑體" panose="020B0604030504040204" pitchFamily="34" charset="-120"/>
                <a:ea typeface="微軟正黑體" panose="020B0604030504040204" pitchFamily="34" charset="-120"/>
              </a:rPr>
              <a:t>載院友往返</a:t>
            </a:r>
            <a:r>
              <a:rPr lang="zh-TW" altLang="zh-HK" sz="1600" dirty="0" smtClean="0">
                <a:latin typeface="微軟正黑體" panose="020B0604030504040204" pitchFamily="34" charset="-120"/>
                <a:ea typeface="微軟正黑體" panose="020B0604030504040204" pitchFamily="34" charset="-120"/>
              </a:rPr>
              <a:t>香港</a:t>
            </a:r>
            <a:r>
              <a:rPr lang="zh-TW" altLang="en-US" sz="1600" dirty="0" smtClean="0">
                <a:latin typeface="微軟正黑體" panose="020B0604030504040204" pitchFamily="34" charset="-120"/>
                <a:ea typeface="微軟正黑體" panose="020B0604030504040204" pitchFamily="34" charset="-120"/>
              </a:rPr>
              <a:t>各</a:t>
            </a:r>
            <a:r>
              <a:rPr lang="zh-TW" altLang="zh-HK" sz="1600" dirty="0" smtClean="0">
                <a:latin typeface="微軟正黑體" panose="020B0604030504040204" pitchFamily="34" charset="-120"/>
                <a:ea typeface="微軟正黑體" panose="020B0604030504040204" pitchFamily="34" charset="-120"/>
              </a:rPr>
              <a:t>區醫院覆診</a:t>
            </a:r>
            <a:endParaRPr lang="en-US" altLang="zh-TW" sz="1600" dirty="0">
              <a:latin typeface="微軟正黑體" panose="020B0604030504040204" pitchFamily="34" charset="-120"/>
              <a:ea typeface="微軟正黑體" panose="020B0604030504040204" pitchFamily="34" charset="-120"/>
            </a:endParaRPr>
          </a:p>
          <a:p>
            <a:pPr algn="just">
              <a:lnSpc>
                <a:spcPct val="110000"/>
              </a:lnSpc>
              <a:spcBef>
                <a:spcPts val="600"/>
              </a:spcBef>
            </a:pPr>
            <a:r>
              <a:rPr lang="zh-TW" altLang="zh-HK" sz="1600" dirty="0" smtClean="0">
                <a:latin typeface="微軟正黑體" panose="020B0604030504040204" pitchFamily="34" charset="-120"/>
                <a:ea typeface="微軟正黑體" panose="020B0604030504040204" pitchFamily="34" charset="-120"/>
              </a:rPr>
              <a:t>參加</a:t>
            </a:r>
            <a:r>
              <a:rPr lang="zh-TW" altLang="en-US" sz="1600" dirty="0" smtClean="0">
                <a:latin typeface="微軟正黑體" panose="020B0604030504040204" pitchFamily="34" charset="-120"/>
                <a:ea typeface="微軟正黑體" panose="020B0604030504040204" pitchFamily="34" charset="-120"/>
              </a:rPr>
              <a:t>「</a:t>
            </a:r>
            <a:r>
              <a:rPr lang="zh-TW" altLang="zh-HK" sz="1600" dirty="0" smtClean="0">
                <a:latin typeface="微軟正黑體" panose="020B0604030504040204" pitchFamily="34" charset="-120"/>
                <a:ea typeface="微軟正黑體" panose="020B0604030504040204" pitchFamily="34" charset="-120"/>
              </a:rPr>
              <a:t>買</a:t>
            </a:r>
            <a:r>
              <a:rPr lang="zh-TW" altLang="zh-HK" sz="1600" dirty="0">
                <a:latin typeface="微軟正黑體" panose="020B0604030504040204" pitchFamily="34" charset="-120"/>
                <a:ea typeface="微軟正黑體" panose="020B0604030504040204" pitchFamily="34" charset="-120"/>
              </a:rPr>
              <a:t>位</a:t>
            </a:r>
            <a:r>
              <a:rPr lang="zh-TW" altLang="zh-HK" sz="1600" dirty="0" smtClean="0">
                <a:latin typeface="微軟正黑體" panose="020B0604030504040204" pitchFamily="34" charset="-120"/>
                <a:ea typeface="微軟正黑體" panose="020B0604030504040204" pitchFamily="34" charset="-120"/>
              </a:rPr>
              <a:t>計劃</a:t>
            </a:r>
            <a:r>
              <a:rPr lang="zh-TW" altLang="en-US" sz="1600" dirty="0" smtClean="0">
                <a:latin typeface="微軟正黑體" panose="020B0604030504040204" pitchFamily="34" charset="-120"/>
                <a:ea typeface="微軟正黑體" panose="020B0604030504040204" pitchFamily="34" charset="-120"/>
              </a:rPr>
              <a:t>」</a:t>
            </a:r>
            <a:r>
              <a:rPr lang="zh-TW" altLang="zh-HK" sz="1600" dirty="0" smtClean="0">
                <a:latin typeface="微軟正黑體" panose="020B0604030504040204" pitchFamily="34" charset="-120"/>
                <a:ea typeface="微軟正黑體" panose="020B0604030504040204" pitchFamily="34" charset="-120"/>
              </a:rPr>
              <a:t>的長者</a:t>
            </a:r>
            <a:r>
              <a:rPr lang="zh-TW" altLang="en-US" sz="1600" dirty="0" smtClean="0">
                <a:latin typeface="微軟正黑體" panose="020B0604030504040204" pitchFamily="34" charset="-120"/>
                <a:ea typeface="微軟正黑體" panose="020B0604030504040204" pitchFamily="34" charset="-120"/>
              </a:rPr>
              <a:t>更</a:t>
            </a:r>
            <a:r>
              <a:rPr lang="zh-TW" altLang="zh-HK" sz="1600" dirty="0" smtClean="0">
                <a:latin typeface="微軟正黑體" panose="020B0604030504040204" pitchFamily="34" charset="-120"/>
                <a:ea typeface="微軟正黑體" panose="020B0604030504040204" pitchFamily="34" charset="-120"/>
              </a:rPr>
              <a:t>提供每年</a:t>
            </a:r>
            <a:r>
              <a:rPr lang="en-US" altLang="zh-HK" sz="1600" dirty="0">
                <a:latin typeface="微軟正黑體" panose="020B0604030504040204" pitchFamily="34" charset="-120"/>
                <a:ea typeface="微軟正黑體" panose="020B0604030504040204" pitchFamily="34" charset="-120"/>
              </a:rPr>
              <a:t>4</a:t>
            </a:r>
            <a:r>
              <a:rPr lang="zh-TW" altLang="zh-HK" sz="1600" dirty="0">
                <a:latin typeface="微軟正黑體" panose="020B0604030504040204" pitchFamily="34" charset="-120"/>
                <a:ea typeface="微軟正黑體" panose="020B0604030504040204" pitchFamily="34" charset="-120"/>
              </a:rPr>
              <a:t>次無障礙</a:t>
            </a:r>
            <a:r>
              <a:rPr lang="zh-TW" altLang="zh-HK" sz="1600" dirty="0" smtClean="0">
                <a:latin typeface="微軟正黑體" panose="020B0604030504040204" pitchFamily="34" charset="-120"/>
                <a:ea typeface="微軟正黑體" panose="020B0604030504040204" pitchFamily="34" charset="-120"/>
              </a:rPr>
              <a:t>交通</a:t>
            </a:r>
            <a:r>
              <a:rPr lang="zh-TW" altLang="en-US" sz="1600" dirty="0" smtClean="0">
                <a:latin typeface="微軟正黑體" panose="020B0604030504040204" pitchFamily="34" charset="-120"/>
                <a:ea typeface="微軟正黑體" panose="020B0604030504040204" pitchFamily="34" charset="-120"/>
              </a:rPr>
              <a:t>，</a:t>
            </a:r>
            <a:r>
              <a:rPr lang="zh-TW" altLang="zh-HK" sz="1600" dirty="0" smtClean="0">
                <a:latin typeface="微軟正黑體" panose="020B0604030504040204" pitchFamily="34" charset="-120"/>
                <a:ea typeface="微軟正黑體" panose="020B0604030504040204" pitchFamily="34" charset="-120"/>
              </a:rPr>
              <a:t>接</a:t>
            </a:r>
            <a:r>
              <a:rPr lang="zh-TW" altLang="zh-HK" sz="1600" dirty="0">
                <a:latin typeface="微軟正黑體" panose="020B0604030504040204" pitchFamily="34" charset="-120"/>
                <a:ea typeface="微軟正黑體" panose="020B0604030504040204" pitchFamily="34" charset="-120"/>
              </a:rPr>
              <a:t>載院友往返香港新界區醫院或診所覆</a:t>
            </a:r>
            <a:r>
              <a:rPr lang="zh-TW" altLang="zh-HK" sz="1600" dirty="0" smtClean="0">
                <a:latin typeface="微軟正黑體" panose="020B0604030504040204" pitchFamily="34" charset="-120"/>
                <a:ea typeface="微軟正黑體" panose="020B0604030504040204" pitchFamily="34" charset="-120"/>
              </a:rPr>
              <a:t>診</a:t>
            </a:r>
            <a:endParaRPr lang="en-US" altLang="zh-TW" sz="1600" dirty="0" smtClean="0">
              <a:latin typeface="微軟正黑體" panose="020B0604030504040204" pitchFamily="34" charset="-120"/>
              <a:ea typeface="微軟正黑體" panose="020B0604030504040204" pitchFamily="34" charset="-120"/>
            </a:endParaRPr>
          </a:p>
          <a:p>
            <a:pPr algn="just">
              <a:lnSpc>
                <a:spcPct val="110000"/>
              </a:lnSpc>
              <a:spcBef>
                <a:spcPts val="600"/>
              </a:spcBef>
            </a:pPr>
            <a:r>
              <a:rPr lang="zh-TW" altLang="en-US" sz="1600" dirty="0" smtClean="0">
                <a:latin typeface="微軟正黑體" panose="020B0604030504040204" pitchFamily="34" charset="-120"/>
                <a:ea typeface="微軟正黑體" panose="020B0604030504040204" pitchFamily="34" charset="-120"/>
              </a:rPr>
              <a:t>本院將與</a:t>
            </a:r>
            <a:r>
              <a:rPr lang="zh-TW" altLang="en-US" sz="1600" dirty="0">
                <a:latin typeface="微軟正黑體" panose="020B0604030504040204" pitchFamily="34" charset="-120"/>
                <a:ea typeface="微軟正黑體" panose="020B0604030504040204" pitchFamily="34" charset="-120"/>
              </a:rPr>
              <a:t>香港大學深圳醫院合作，提供外展醫療到診服務試驗，為長者提供多一個</a:t>
            </a:r>
            <a:r>
              <a:rPr lang="zh-TW" altLang="en-US" sz="1600" dirty="0" smtClean="0">
                <a:latin typeface="微軟正黑體" panose="020B0604030504040204" pitchFamily="34" charset="-120"/>
                <a:ea typeface="微軟正黑體" panose="020B0604030504040204" pitchFamily="34" charset="-120"/>
              </a:rPr>
              <a:t>選擇</a:t>
            </a:r>
            <a:endParaRPr lang="en-HK" altLang="zh-TW" sz="1600" dirty="0">
              <a:latin typeface="微軟正黑體" panose="020B0604030504040204" pitchFamily="34" charset="-120"/>
              <a:ea typeface="微軟正黑體" panose="020B0604030504040204" pitchFamily="34" charset="-120"/>
            </a:endParaRPr>
          </a:p>
          <a:p>
            <a:pPr algn="just">
              <a:lnSpc>
                <a:spcPct val="110000"/>
              </a:lnSpc>
              <a:spcBef>
                <a:spcPts val="600"/>
              </a:spcBef>
            </a:pPr>
            <a:r>
              <a:rPr lang="en-US" altLang="zh-TW" sz="1400" dirty="0" smtClean="0">
                <a:latin typeface="微軟正黑體" panose="020B0604030504040204" pitchFamily="34" charset="-120"/>
                <a:ea typeface="微軟正黑體" panose="020B0604030504040204" pitchFamily="34" charset="-120"/>
              </a:rPr>
              <a:t>With in-house medical officers to provide medical consultation </a:t>
            </a:r>
            <a:r>
              <a:rPr lang="en-US" altLang="zh-TW" sz="1400" dirty="0">
                <a:latin typeface="微軟正黑體" panose="020B0604030504040204" pitchFamily="34" charset="-120"/>
                <a:ea typeface="微軟正黑體" panose="020B0604030504040204" pitchFamily="34" charset="-120"/>
              </a:rPr>
              <a:t>and regular health </a:t>
            </a:r>
            <a:r>
              <a:rPr lang="en-US" altLang="zh-TW" sz="1400" dirty="0" smtClean="0">
                <a:latin typeface="微軟正黑體" panose="020B0604030504040204" pitchFamily="34" charset="-120"/>
                <a:ea typeface="微軟正黑體" panose="020B0604030504040204" pitchFamily="34" charset="-120"/>
              </a:rPr>
              <a:t>check-up for our residents</a:t>
            </a:r>
          </a:p>
          <a:p>
            <a:pPr algn="just">
              <a:lnSpc>
                <a:spcPct val="110000"/>
              </a:lnSpc>
              <a:spcBef>
                <a:spcPts val="600"/>
              </a:spcBef>
            </a:pPr>
            <a:r>
              <a:rPr lang="en-US" altLang="zh-TW" sz="1400" dirty="0" smtClean="0">
                <a:latin typeface="微軟正黑體" panose="020B0604030504040204" pitchFamily="34" charset="-120"/>
                <a:ea typeface="微軟正黑體" panose="020B0604030504040204" pitchFamily="34" charset="-120"/>
              </a:rPr>
              <a:t>YHH </a:t>
            </a:r>
            <a:r>
              <a:rPr lang="en-US" altLang="zh-TW" sz="1400" dirty="0">
                <a:latin typeface="微軟正黑體" panose="020B0604030504040204" pitchFamily="34" charset="-120"/>
                <a:ea typeface="微軟正黑體" panose="020B0604030504040204" pitchFamily="34" charset="-120"/>
              </a:rPr>
              <a:t>also provides </a:t>
            </a:r>
            <a:r>
              <a:rPr lang="en-US" altLang="zh-TW" sz="1400" dirty="0" smtClean="0">
                <a:latin typeface="微軟正黑體" panose="020B0604030504040204" pitchFamily="34" charset="-120"/>
                <a:ea typeface="微軟正黑體" panose="020B0604030504040204" pitchFamily="34" charset="-120"/>
              </a:rPr>
              <a:t>cross-border transportation </a:t>
            </a:r>
            <a:r>
              <a:rPr lang="en-US" altLang="zh-TW" sz="1400" dirty="0">
                <a:latin typeface="微軟正黑體" panose="020B0604030504040204" pitchFamily="34" charset="-120"/>
                <a:ea typeface="微軟正黑體" panose="020B0604030504040204" pitchFamily="34" charset="-120"/>
              </a:rPr>
              <a:t>to the </a:t>
            </a:r>
            <a:r>
              <a:rPr lang="en-US" altLang="zh-TW" sz="1400" dirty="0" smtClean="0">
                <a:latin typeface="微軟正黑體" panose="020B0604030504040204" pitchFamily="34" charset="-120"/>
                <a:ea typeface="微軟正黑體" panose="020B0604030504040204" pitchFamily="34" charset="-120"/>
              </a:rPr>
              <a:t>elderly who prefer to have the medical consultation in Hong Kong</a:t>
            </a:r>
          </a:p>
          <a:p>
            <a:pPr algn="just">
              <a:lnSpc>
                <a:spcPct val="110000"/>
              </a:lnSpc>
              <a:spcBef>
                <a:spcPts val="600"/>
              </a:spcBef>
            </a:pPr>
            <a:r>
              <a:rPr lang="en-US" altLang="zh-TW" sz="1400" dirty="0" smtClean="0">
                <a:latin typeface="微軟正黑體" panose="020B0604030504040204" pitchFamily="34" charset="-120"/>
                <a:ea typeface="微軟正黑體" panose="020B0604030504040204" pitchFamily="34" charset="-120"/>
              </a:rPr>
              <a:t>For </a:t>
            </a:r>
            <a:r>
              <a:rPr lang="en-US" altLang="zh-TW" sz="1400" dirty="0">
                <a:latin typeface="微軟正黑體" panose="020B0604030504040204" pitchFamily="34" charset="-120"/>
                <a:ea typeface="微軟正黑體" panose="020B0604030504040204" pitchFamily="34" charset="-120"/>
              </a:rPr>
              <a:t>those joined the Pilot Residential Care Services Scheme at </a:t>
            </a:r>
            <a:r>
              <a:rPr lang="en-US" altLang="zh-TW" sz="1400" dirty="0" err="1" smtClean="0">
                <a:latin typeface="微軟正黑體" panose="020B0604030504040204" pitchFamily="34" charset="-120"/>
                <a:ea typeface="微軟正黑體" panose="020B0604030504040204" pitchFamily="34" charset="-120"/>
              </a:rPr>
              <a:t>Goungdong</a:t>
            </a:r>
            <a:r>
              <a:rPr lang="en-US" altLang="zh-TW" sz="1400" dirty="0" smtClean="0">
                <a:latin typeface="微軟正黑體" panose="020B0604030504040204" pitchFamily="34" charset="-120"/>
                <a:ea typeface="微軟正黑體" panose="020B0604030504040204" pitchFamily="34" charset="-120"/>
              </a:rPr>
              <a:t>, their scheme includes free accessible </a:t>
            </a:r>
            <a:r>
              <a:rPr lang="en-US" altLang="zh-TW" sz="1400" dirty="0">
                <a:latin typeface="微軟正黑體" panose="020B0604030504040204" pitchFamily="34" charset="-120"/>
                <a:ea typeface="微軟正黑體" panose="020B0604030504040204" pitchFamily="34" charset="-120"/>
              </a:rPr>
              <a:t>transportation to and </a:t>
            </a:r>
            <a:r>
              <a:rPr lang="en-US" altLang="zh-TW" sz="1400" dirty="0" smtClean="0">
                <a:latin typeface="微軟正黑體" panose="020B0604030504040204" pitchFamily="34" charset="-120"/>
                <a:ea typeface="微軟正黑體" panose="020B0604030504040204" pitchFamily="34" charset="-120"/>
              </a:rPr>
              <a:t>from the </a:t>
            </a:r>
            <a:r>
              <a:rPr lang="en-US" altLang="zh-TW" sz="1400" dirty="0">
                <a:latin typeface="微軟正黑體" panose="020B0604030504040204" pitchFamily="34" charset="-120"/>
                <a:ea typeface="微軟正黑體" panose="020B0604030504040204" pitchFamily="34" charset="-120"/>
              </a:rPr>
              <a:t>hospitals or </a:t>
            </a:r>
            <a:r>
              <a:rPr lang="en-US" altLang="zh-TW" sz="1400" dirty="0" smtClean="0">
                <a:latin typeface="微軟正黑體" panose="020B0604030504040204" pitchFamily="34" charset="-120"/>
                <a:ea typeface="微軟正黑體" panose="020B0604030504040204" pitchFamily="34" charset="-120"/>
              </a:rPr>
              <a:t>the clinics located at </a:t>
            </a:r>
            <a:r>
              <a:rPr lang="en-US" altLang="zh-TW" sz="1400" dirty="0">
                <a:latin typeface="微軟正黑體" panose="020B0604030504040204" pitchFamily="34" charset="-120"/>
                <a:ea typeface="微軟正黑體" panose="020B0604030504040204" pitchFamily="34" charset="-120"/>
              </a:rPr>
              <a:t>the new territories </a:t>
            </a:r>
            <a:r>
              <a:rPr lang="en-US" altLang="zh-TW" sz="1400" dirty="0" smtClean="0">
                <a:latin typeface="微軟正黑體" panose="020B0604030504040204" pitchFamily="34" charset="-120"/>
                <a:ea typeface="微軟正黑體" panose="020B0604030504040204" pitchFamily="34" charset="-120"/>
              </a:rPr>
              <a:t>area of </a:t>
            </a:r>
            <a:r>
              <a:rPr lang="en-US" altLang="zh-TW" sz="1400" dirty="0">
                <a:latin typeface="微軟正黑體" panose="020B0604030504040204" pitchFamily="34" charset="-120"/>
                <a:ea typeface="微軟正黑體" panose="020B0604030504040204" pitchFamily="34" charset="-120"/>
              </a:rPr>
              <a:t>Hong Kong 4 times a year </a:t>
            </a:r>
          </a:p>
          <a:p>
            <a:pPr algn="just">
              <a:lnSpc>
                <a:spcPct val="110000"/>
              </a:lnSpc>
              <a:spcBef>
                <a:spcPts val="600"/>
              </a:spcBef>
            </a:pPr>
            <a:r>
              <a:rPr lang="en-US" altLang="zh-TW" sz="1400" dirty="0">
                <a:latin typeface="微軟正黑體" panose="020B0604030504040204" pitchFamily="34" charset="-120"/>
                <a:ea typeface="微軟正黑體" panose="020B0604030504040204" pitchFamily="34" charset="-120"/>
              </a:rPr>
              <a:t>Besides, we </a:t>
            </a:r>
            <a:r>
              <a:rPr lang="en-US" altLang="zh-TW" sz="1400" dirty="0" smtClean="0">
                <a:latin typeface="微軟正黑體" panose="020B0604030504040204" pitchFamily="34" charset="-120"/>
                <a:ea typeface="微軟正黑體" panose="020B0604030504040204" pitchFamily="34" charset="-120"/>
              </a:rPr>
              <a:t>will collaborate </a:t>
            </a:r>
            <a:r>
              <a:rPr lang="en-US" altLang="zh-TW" sz="1400" dirty="0">
                <a:latin typeface="微軟正黑體" panose="020B0604030504040204" pitchFamily="34" charset="-120"/>
                <a:ea typeface="微軟正黑體" panose="020B0604030504040204" pitchFamily="34" charset="-120"/>
              </a:rPr>
              <a:t>with the University of Hong Kong (HKU) Shenzhen Hospital to provide outreaching medical services for the elderly </a:t>
            </a:r>
            <a:endParaRPr lang="zh-TW" altLang="en-US" sz="1400" dirty="0">
              <a:latin typeface="微軟正黑體" panose="020B0604030504040204" pitchFamily="34" charset="-120"/>
              <a:ea typeface="微軟正黑體" panose="020B0604030504040204" pitchFamily="34" charset="-120"/>
            </a:endParaRPr>
          </a:p>
          <a:p>
            <a:pPr marL="0" indent="0" algn="just">
              <a:buNone/>
            </a:pPr>
            <a:endParaRPr lang="zh-TW" altLang="zh-HK" sz="1400" dirty="0">
              <a:latin typeface="微軟正黑體" panose="020B0604030504040204" pitchFamily="34" charset="-120"/>
              <a:ea typeface="微軟正黑體" panose="020B0604030504040204" pitchFamily="34" charset="-120"/>
            </a:endParaRPr>
          </a:p>
          <a:p>
            <a:endParaRPr lang="zh-HK" altLang="en-US" sz="1400" dirty="0"/>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3022" y="188640"/>
            <a:ext cx="2952328" cy="1964519"/>
          </a:xfrm>
          <a:prstGeom prst="rect">
            <a:avLst/>
          </a:prstGeom>
        </p:spPr>
      </p:pic>
      <p:sp>
        <p:nvSpPr>
          <p:cNvPr id="9" name="投影片編號版面配置區 8"/>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19</a:t>
            </a:fld>
            <a:endParaRPr lang="zh-HK" altLang="en-US" dirty="0">
              <a:solidFill>
                <a:prstClr val="black">
                  <a:tint val="75000"/>
                </a:prstClr>
              </a:solidFill>
            </a:endParaRPr>
          </a:p>
        </p:txBody>
      </p:sp>
    </p:spTree>
    <p:extLst>
      <p:ext uri="{BB962C8B-B14F-4D97-AF65-F5344CB8AC3E}">
        <p14:creationId xmlns:p14="http://schemas.microsoft.com/office/powerpoint/2010/main" val="273880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229600" cy="1143000"/>
          </a:xfrm>
        </p:spPr>
        <p:txBody>
          <a:bodyPr/>
          <a:lstStyle/>
          <a:p>
            <a:pPr algn="l"/>
            <a:r>
              <a:rPr lang="zh-TW" altLang="en-US" sz="3200" b="1" dirty="0" smtClean="0">
                <a:solidFill>
                  <a:srgbClr val="7030A0"/>
                </a:solidFill>
                <a:latin typeface="微軟正黑體" panose="020B0604030504040204" pitchFamily="34" charset="-120"/>
                <a:ea typeface="微軟正黑體" panose="020B0604030504040204" pitchFamily="34" charset="-120"/>
              </a:rPr>
              <a:t>大綱 </a:t>
            </a:r>
            <a:r>
              <a:rPr lang="en-US" altLang="zh-TW" sz="3200" b="1" dirty="0" smtClean="0">
                <a:solidFill>
                  <a:srgbClr val="7030A0"/>
                </a:solidFill>
                <a:latin typeface="微軟正黑體" panose="020B0604030504040204" pitchFamily="34" charset="-120"/>
                <a:ea typeface="微軟正黑體" panose="020B0604030504040204" pitchFamily="34" charset="-120"/>
              </a:rPr>
              <a:t/>
            </a:r>
            <a:br>
              <a:rPr lang="en-US" altLang="zh-TW" sz="3200" b="1" dirty="0" smtClean="0">
                <a:solidFill>
                  <a:srgbClr val="7030A0"/>
                </a:solidFill>
                <a:latin typeface="微軟正黑體" panose="020B0604030504040204" pitchFamily="34" charset="-120"/>
                <a:ea typeface="微軟正黑體" panose="020B0604030504040204" pitchFamily="34" charset="-120"/>
              </a:rPr>
            </a:br>
            <a:r>
              <a:rPr lang="en-US" altLang="zh-TW" sz="2800" b="1" dirty="0" smtClean="0">
                <a:solidFill>
                  <a:srgbClr val="7030A0"/>
                </a:solidFill>
                <a:latin typeface="微軟正黑體" panose="020B0604030504040204" pitchFamily="34" charset="-120"/>
                <a:ea typeface="微軟正黑體" panose="020B0604030504040204" pitchFamily="34" charset="-120"/>
              </a:rPr>
              <a:t>Agenda</a:t>
            </a:r>
            <a:endParaRPr lang="zh-HK" altLang="en-US" sz="2800" b="1" dirty="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4DF578E0-38D1-48AE-B9EA-4D0917900733}" type="slidenum">
              <a:rPr lang="en-US" altLang="zh-TW" smtClean="0"/>
              <a:pPr>
                <a:defRPr/>
              </a:pPr>
              <a:t>2</a:t>
            </a:fld>
            <a:endParaRPr lang="en-US" altLang="zh-TW"/>
          </a:p>
        </p:txBody>
      </p:sp>
      <p:graphicFrame>
        <p:nvGraphicFramePr>
          <p:cNvPr id="6" name="內容版面配置區 4"/>
          <p:cNvGraphicFramePr>
            <a:graphicFrameLocks/>
          </p:cNvGraphicFramePr>
          <p:nvPr>
            <p:extLst>
              <p:ext uri="{D42A27DB-BD31-4B8C-83A1-F6EECF244321}">
                <p14:modId xmlns:p14="http://schemas.microsoft.com/office/powerpoint/2010/main" val="2490542589"/>
              </p:ext>
            </p:extLst>
          </p:nvPr>
        </p:nvGraphicFramePr>
        <p:xfrm>
          <a:off x="467544" y="1713892"/>
          <a:ext cx="847821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83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0" y="6006532"/>
            <a:ext cx="9144001" cy="805322"/>
          </a:xfrm>
          <a:prstGeom prst="rect">
            <a:avLst/>
          </a:prstGeom>
        </p:spPr>
      </p:pic>
      <p:sp>
        <p:nvSpPr>
          <p:cNvPr id="3" name="內容版面配置區 2"/>
          <p:cNvSpPr>
            <a:spLocks noGrp="1"/>
          </p:cNvSpPr>
          <p:nvPr>
            <p:ph idx="1"/>
          </p:nvPr>
        </p:nvSpPr>
        <p:spPr>
          <a:xfrm>
            <a:off x="683567" y="314462"/>
            <a:ext cx="8156771" cy="4320480"/>
          </a:xfrm>
        </p:spPr>
        <p:txBody>
          <a:bodyPr>
            <a:normAutofit/>
          </a:bodyPr>
          <a:lstStyle/>
          <a:p>
            <a:pPr marL="0" lvl="0" indent="0">
              <a:buNone/>
            </a:pPr>
            <a:r>
              <a:rPr lang="en-US" altLang="zh-TW" sz="2400" b="1" dirty="0" smtClean="0">
                <a:solidFill>
                  <a:srgbClr val="7030A0"/>
                </a:solidFill>
                <a:latin typeface="微軟正黑體" panose="020B0604030504040204" pitchFamily="34" charset="-120"/>
                <a:ea typeface="微軟正黑體" panose="020B0604030504040204" pitchFamily="34" charset="-120"/>
              </a:rPr>
              <a:t>4. </a:t>
            </a:r>
            <a:r>
              <a:rPr lang="zh-TW" altLang="en-US" sz="2400" b="1" dirty="0" smtClean="0">
                <a:solidFill>
                  <a:srgbClr val="7030A0"/>
                </a:solidFill>
                <a:latin typeface="微軟正黑體" panose="020B0604030504040204" pitchFamily="34" charset="-120"/>
                <a:ea typeface="微軟正黑體" panose="020B0604030504040204" pitchFamily="34" charset="-120"/>
              </a:rPr>
              <a:t>為香港長者提供</a:t>
            </a:r>
            <a:r>
              <a:rPr lang="zh-TW" altLang="en-US" sz="2400" b="1" dirty="0">
                <a:solidFill>
                  <a:srgbClr val="7030A0"/>
                </a:solidFill>
                <a:latin typeface="微軟正黑體" panose="020B0604030504040204" pitchFamily="34" charset="-120"/>
                <a:ea typeface="微軟正黑體" panose="020B0604030504040204" pitchFamily="34" charset="-120"/>
              </a:rPr>
              <a:t>多</a:t>
            </a:r>
            <a:r>
              <a:rPr lang="zh-TW" altLang="en-US" sz="2400" b="1" dirty="0" smtClean="0">
                <a:solidFill>
                  <a:srgbClr val="7030A0"/>
                </a:solidFill>
                <a:latin typeface="微軟正黑體" panose="020B0604030504040204" pitchFamily="34" charset="-120"/>
                <a:ea typeface="微軟正黑體" panose="020B0604030504040204" pitchFamily="34" charset="-120"/>
              </a:rPr>
              <a:t>一個選擇</a:t>
            </a:r>
            <a:r>
              <a:rPr lang="en-US" altLang="zh-TW" sz="2400" b="1" dirty="0" smtClean="0">
                <a:solidFill>
                  <a:srgbClr val="7030A0"/>
                </a:solidFill>
                <a:latin typeface="微軟正黑體" panose="020B0604030504040204" pitchFamily="34" charset="-120"/>
                <a:ea typeface="微軟正黑體" panose="020B0604030504040204" pitchFamily="34" charset="-120"/>
              </a:rPr>
              <a:t> </a:t>
            </a:r>
          </a:p>
          <a:p>
            <a:pPr marL="0" lvl="0" indent="0">
              <a:buNone/>
            </a:pPr>
            <a:r>
              <a:rPr lang="en-US" altLang="zh-TW" sz="2400" b="1" dirty="0">
                <a:solidFill>
                  <a:srgbClr val="7030A0"/>
                </a:solidFill>
                <a:latin typeface="微軟正黑體" panose="020B0604030504040204" pitchFamily="34" charset="-120"/>
                <a:ea typeface="微軟正黑體" panose="020B0604030504040204" pitchFamily="34" charset="-120"/>
              </a:rPr>
              <a:t> </a:t>
            </a:r>
            <a:r>
              <a:rPr lang="en-US" altLang="zh-TW" sz="2400" b="1" dirty="0" smtClean="0">
                <a:solidFill>
                  <a:srgbClr val="7030A0"/>
                </a:solidFill>
                <a:latin typeface="微軟正黑體" panose="020B0604030504040204" pitchFamily="34" charset="-120"/>
                <a:ea typeface="微軟正黑體" panose="020B0604030504040204" pitchFamily="34" charset="-120"/>
              </a:rPr>
              <a:t>   Provide additional choice for the Hong Kong elderly</a:t>
            </a:r>
          </a:p>
          <a:p>
            <a:pPr marL="0" lvl="0" indent="0">
              <a:buNone/>
            </a:pPr>
            <a:endParaRPr lang="zh-TW" altLang="zh-HK"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a:lnSpc>
                <a:spcPct val="100000"/>
              </a:lnSpc>
              <a:spcBef>
                <a:spcPts val="600"/>
              </a:spcBef>
            </a:pPr>
            <a:r>
              <a:rPr lang="zh-TW" altLang="zh-HK" sz="1600" dirty="0" smtClean="0">
                <a:latin typeface="微軟正黑體" panose="020B0604030504040204" pitchFamily="34" charset="-120"/>
                <a:ea typeface="微軟正黑體" panose="020B0604030504040204" pitchFamily="34" charset="-120"/>
              </a:rPr>
              <a:t>申請</a:t>
            </a:r>
            <a:r>
              <a:rPr lang="zh-TW" altLang="zh-HK" sz="1600" dirty="0">
                <a:latin typeface="微軟正黑體" panose="020B0604030504040204" pitchFamily="34" charset="-120"/>
                <a:ea typeface="微軟正黑體" panose="020B0604030504040204" pitchFamily="34" charset="-120"/>
              </a:rPr>
              <a:t>者經評估後便能在</a:t>
            </a:r>
            <a:r>
              <a:rPr lang="zh-TW" altLang="zh-HK" sz="1600" dirty="0" smtClean="0">
                <a:latin typeface="微軟正黑體" panose="020B0604030504040204" pitchFamily="34" charset="-120"/>
                <a:ea typeface="微軟正黑體" panose="020B0604030504040204" pitchFamily="34" charset="-120"/>
              </a:rPr>
              <a:t>短</a:t>
            </a:r>
            <a:r>
              <a:rPr lang="zh-TW" altLang="en-US" sz="1600" dirty="0" smtClean="0">
                <a:latin typeface="微軟正黑體" panose="020B0604030504040204" pitchFamily="34" charset="-120"/>
                <a:ea typeface="微軟正黑體" panose="020B0604030504040204" pitchFamily="34" charset="-120"/>
              </a:rPr>
              <a:t>時間</a:t>
            </a:r>
            <a:r>
              <a:rPr lang="zh-TW" altLang="zh-HK" sz="1600" dirty="0" smtClean="0">
                <a:latin typeface="微軟正黑體" panose="020B0604030504040204" pitchFamily="34" charset="-120"/>
                <a:ea typeface="微軟正黑體" panose="020B0604030504040204" pitchFamily="34" charset="-120"/>
              </a:rPr>
              <a:t>內</a:t>
            </a:r>
            <a:r>
              <a:rPr lang="zh-TW" altLang="zh-HK" sz="1600" dirty="0">
                <a:latin typeface="微軟正黑體" panose="020B0604030504040204" pitchFamily="34" charset="-120"/>
                <a:ea typeface="微軟正黑體" panose="020B0604030504040204" pitchFamily="34" charset="-120"/>
              </a:rPr>
              <a:t>安排入住，能為有需要的長者</a:t>
            </a:r>
            <a:r>
              <a:rPr lang="zh-TW" altLang="zh-HK" sz="1600" dirty="0" smtClean="0">
                <a:latin typeface="微軟正黑體" panose="020B0604030504040204" pitchFamily="34" charset="-120"/>
                <a:ea typeface="微軟正黑體" panose="020B0604030504040204" pitchFamily="34" charset="-120"/>
              </a:rPr>
              <a:t>提供多</a:t>
            </a:r>
            <a:r>
              <a:rPr lang="zh-TW" altLang="zh-HK" sz="1600" dirty="0">
                <a:latin typeface="微軟正黑體" panose="020B0604030504040204" pitchFamily="34" charset="-120"/>
                <a:ea typeface="微軟正黑體" panose="020B0604030504040204" pitchFamily="34" charset="-120"/>
              </a:rPr>
              <a:t>一個養老的選擇。</a:t>
            </a:r>
            <a:endParaRPr lang="en-US" altLang="zh-TW" sz="1600" dirty="0">
              <a:latin typeface="微軟正黑體" panose="020B0604030504040204" pitchFamily="34" charset="-120"/>
              <a:ea typeface="微軟正黑體" panose="020B0604030504040204" pitchFamily="34" charset="-120"/>
            </a:endParaRPr>
          </a:p>
          <a:p>
            <a:pPr>
              <a:lnSpc>
                <a:spcPct val="100000"/>
              </a:lnSpc>
              <a:spcBef>
                <a:spcPts val="600"/>
              </a:spcBef>
            </a:pPr>
            <a:r>
              <a:rPr lang="zh-TW" altLang="zh-HK" sz="1600" dirty="0">
                <a:latin typeface="微軟正黑體" panose="020B0604030504040204" pitchFamily="34" charset="-120"/>
                <a:ea typeface="微軟正黑體" panose="020B0604030504040204" pitchFamily="34" charset="-120"/>
              </a:rPr>
              <a:t>在中港兩地緊密發展下，計劃可取兩地優勢。內地地大物博，資源豐富；</a:t>
            </a:r>
            <a:r>
              <a:rPr lang="zh-TW" altLang="zh-HK" sz="1600" dirty="0" smtClean="0">
                <a:latin typeface="微軟正黑體" panose="020B0604030504040204" pitchFamily="34" charset="-120"/>
                <a:ea typeface="微軟正黑體" panose="020B0604030504040204" pitchFamily="34" charset="-120"/>
              </a:rPr>
              <a:t>香港</a:t>
            </a:r>
            <a:r>
              <a:rPr lang="zh-TW" altLang="en-US" sz="1600" dirty="0" smtClean="0">
                <a:latin typeface="微軟正黑體" panose="020B0604030504040204" pitchFamily="34" charset="-120"/>
                <a:ea typeface="微軟正黑體" panose="020B0604030504040204" pitchFamily="34" charset="-120"/>
              </a:rPr>
              <a:t>在</a:t>
            </a:r>
            <a:r>
              <a:rPr lang="zh-TW" altLang="zh-HK" sz="1600" dirty="0" smtClean="0">
                <a:latin typeface="微軟正黑體" panose="020B0604030504040204" pitchFamily="34" charset="-120"/>
                <a:ea typeface="微軟正黑體" panose="020B0604030504040204" pitchFamily="34" charset="-120"/>
              </a:rPr>
              <a:t>長者</a:t>
            </a:r>
            <a:r>
              <a:rPr lang="zh-TW" altLang="zh-HK" sz="1600" dirty="0">
                <a:latin typeface="微軟正黑體" panose="020B0604030504040204" pitchFamily="34" charset="-120"/>
                <a:ea typeface="微軟正黑體" panose="020B0604030504040204" pitchFamily="34" charset="-120"/>
              </a:rPr>
              <a:t>持續照顧服務有</a:t>
            </a:r>
            <a:r>
              <a:rPr lang="zh-TW" altLang="zh-HK" sz="1600" dirty="0" smtClean="0">
                <a:latin typeface="微軟正黑體" panose="020B0604030504040204" pitchFamily="34" charset="-120"/>
                <a:ea typeface="微軟正黑體" panose="020B0604030504040204" pitchFamily="34" charset="-120"/>
              </a:rPr>
              <a:t>豐</a:t>
            </a:r>
            <a:r>
              <a:rPr lang="zh-TW" altLang="en-US" sz="1600" dirty="0" smtClean="0">
                <a:latin typeface="微軟正黑體" panose="020B0604030504040204" pitchFamily="34" charset="-120"/>
                <a:ea typeface="微軟正黑體" panose="020B0604030504040204" pitchFamily="34" charset="-120"/>
              </a:rPr>
              <a:t>厚的</a:t>
            </a:r>
            <a:r>
              <a:rPr lang="zh-TW" altLang="zh-HK" sz="1600" dirty="0" smtClean="0">
                <a:latin typeface="微軟正黑體" panose="020B0604030504040204" pitchFamily="34" charset="-120"/>
                <a:ea typeface="微軟正黑體" panose="020B0604030504040204" pitchFamily="34" charset="-120"/>
              </a:rPr>
              <a:t>經驗</a:t>
            </a:r>
            <a:r>
              <a:rPr lang="zh-TW" altLang="zh-HK" sz="1600" dirty="0">
                <a:latin typeface="微軟正黑體" panose="020B0604030504040204" pitchFamily="34" charset="-120"/>
                <a:ea typeface="微軟正黑體" panose="020B0604030504040204" pitchFamily="34" charset="-120"/>
              </a:rPr>
              <a:t>，能提供高質</a:t>
            </a:r>
            <a:r>
              <a:rPr lang="zh-TW" altLang="zh-HK" sz="1600" dirty="0" smtClean="0">
                <a:latin typeface="微軟正黑體" panose="020B0604030504040204" pitchFamily="34" charset="-120"/>
                <a:ea typeface="微軟正黑體" panose="020B0604030504040204" pitchFamily="34" charset="-120"/>
              </a:rPr>
              <a:t>素</a:t>
            </a:r>
            <a:r>
              <a:rPr lang="zh-TW" altLang="en-US" sz="1600" dirty="0" smtClean="0">
                <a:latin typeface="微軟正黑體" panose="020B0604030504040204" pitchFamily="34" charset="-120"/>
                <a:ea typeface="微軟正黑體" panose="020B0604030504040204" pitchFamily="34" charset="-120"/>
              </a:rPr>
              <a:t>的管理及</a:t>
            </a:r>
            <a:r>
              <a:rPr lang="zh-TW" altLang="zh-HK" sz="1600" dirty="0" smtClean="0">
                <a:latin typeface="微軟正黑體" panose="020B0604030504040204" pitchFamily="34" charset="-120"/>
                <a:ea typeface="微軟正黑體" panose="020B0604030504040204" pitchFamily="34" charset="-120"/>
              </a:rPr>
              <a:t>服務。</a:t>
            </a:r>
            <a:endParaRPr lang="en-US" altLang="zh-TW" sz="1600" dirty="0" smtClean="0">
              <a:latin typeface="微軟正黑體" panose="020B0604030504040204" pitchFamily="34" charset="-120"/>
              <a:ea typeface="微軟正黑體" panose="020B0604030504040204" pitchFamily="34" charset="-120"/>
            </a:endParaRPr>
          </a:p>
          <a:p>
            <a:pPr>
              <a:lnSpc>
                <a:spcPct val="100000"/>
              </a:lnSpc>
              <a:spcBef>
                <a:spcPts val="600"/>
              </a:spcBef>
            </a:pPr>
            <a:r>
              <a:rPr lang="zh-TW" altLang="en-US" sz="1600" dirty="0">
                <a:latin typeface="微軟正黑體" panose="020B0604030504040204" pitchFamily="34" charset="-120"/>
                <a:ea typeface="微軟正黑體" panose="020B0604030504040204" pitchFamily="34" charset="-120"/>
              </a:rPr>
              <a:t>在</a:t>
            </a:r>
            <a:r>
              <a:rPr lang="zh-TW" altLang="zh-HK" sz="1600" dirty="0" smtClean="0">
                <a:latin typeface="微軟正黑體" panose="020B0604030504040204" pitchFamily="34" charset="-120"/>
                <a:ea typeface="微軟正黑體" panose="020B0604030504040204" pitchFamily="34" charset="-120"/>
              </a:rPr>
              <a:t>協同效應</a:t>
            </a:r>
            <a:r>
              <a:rPr lang="zh-TW" altLang="en-US" sz="1600" dirty="0" smtClean="0">
                <a:latin typeface="微軟正黑體" panose="020B0604030504040204" pitchFamily="34" charset="-120"/>
                <a:ea typeface="微軟正黑體" panose="020B0604030504040204" pitchFamily="34" charset="-120"/>
              </a:rPr>
              <a:t>下</a:t>
            </a:r>
            <a:r>
              <a:rPr lang="zh-TW" altLang="zh-HK" sz="1600" dirty="0" smtClean="0">
                <a:latin typeface="微軟正黑體" panose="020B0604030504040204" pitchFamily="34" charset="-120"/>
                <a:ea typeface="微軟正黑體" panose="020B0604030504040204" pitchFamily="34" charset="-120"/>
              </a:rPr>
              <a:t>，可用</a:t>
            </a:r>
            <a:r>
              <a:rPr lang="zh-TW" altLang="en-US" sz="1600" dirty="0" smtClean="0">
                <a:latin typeface="微軟正黑體" panose="020B0604030504040204" pitchFamily="34" charset="-120"/>
                <a:ea typeface="微軟正黑體" panose="020B0604030504040204" pitchFamily="34" charset="-120"/>
              </a:rPr>
              <a:t>較</a:t>
            </a:r>
            <a:r>
              <a:rPr lang="zh-TW" altLang="zh-HK" sz="1600" dirty="0" smtClean="0">
                <a:latin typeface="微軟正黑體" panose="020B0604030504040204" pitchFamily="34" charset="-120"/>
                <a:ea typeface="微軟正黑體" panose="020B0604030504040204" pitchFamily="34" charset="-120"/>
              </a:rPr>
              <a:t>合理</a:t>
            </a:r>
            <a:r>
              <a:rPr lang="zh-TW" altLang="en-US" sz="1600" dirty="0" smtClean="0">
                <a:latin typeface="微軟正黑體" panose="020B0604030504040204" pitchFamily="34" charset="-120"/>
                <a:ea typeface="微軟正黑體" panose="020B0604030504040204" pitchFamily="34" charset="-120"/>
              </a:rPr>
              <a:t>的</a:t>
            </a:r>
            <a:r>
              <a:rPr lang="zh-TW" altLang="zh-HK" sz="1600" dirty="0" smtClean="0">
                <a:latin typeface="微軟正黑體" panose="020B0604030504040204" pitchFamily="34" charset="-120"/>
                <a:ea typeface="微軟正黑體" panose="020B0604030504040204" pitchFamily="34" charset="-120"/>
              </a:rPr>
              <a:t>成本</a:t>
            </a:r>
            <a:r>
              <a:rPr lang="zh-TW" altLang="zh-HK" sz="1600" dirty="0">
                <a:latin typeface="微軟正黑體" panose="020B0604030504040204" pitchFamily="34" charset="-120"/>
                <a:ea typeface="微軟正黑體" panose="020B0604030504040204" pitchFamily="34" charset="-120"/>
              </a:rPr>
              <a:t>提供相對優質服務，回應香港老年化現象的社會需求</a:t>
            </a:r>
            <a:r>
              <a:rPr lang="zh-TW" altLang="zh-HK"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pPr>
              <a:lnSpc>
                <a:spcPct val="100000"/>
              </a:lnSpc>
              <a:spcBef>
                <a:spcPts val="600"/>
              </a:spcBef>
            </a:pPr>
            <a:r>
              <a:rPr lang="en-US" altLang="zh-TW" sz="1400" dirty="0" smtClean="0">
                <a:latin typeface="微軟正黑體" panose="020B0604030504040204" pitchFamily="34" charset="-120"/>
                <a:ea typeface="微軟正黑體" panose="020B0604030504040204" pitchFamily="34" charset="-120"/>
              </a:rPr>
              <a:t>It takes just a short period of time for the assessment for the applicants of admission, so that the HK elderly can have one more option.</a:t>
            </a:r>
          </a:p>
          <a:p>
            <a:pPr>
              <a:lnSpc>
                <a:spcPct val="100000"/>
              </a:lnSpc>
              <a:spcBef>
                <a:spcPts val="600"/>
              </a:spcBef>
            </a:pPr>
            <a:r>
              <a:rPr lang="en-US" altLang="zh-TW" sz="1400" dirty="0" smtClean="0">
                <a:latin typeface="微軟正黑體" panose="020B0604030504040204" pitchFamily="34" charset="-120"/>
                <a:ea typeface="微軟正黑體" panose="020B0604030504040204" pitchFamily="34" charset="-120"/>
              </a:rPr>
              <a:t>YHH can take the benefits of both Hong Kong and Mainland, the former has the experience and standards of quality of care while the latter has resources e.g. space and manpower.  </a:t>
            </a:r>
          </a:p>
          <a:p>
            <a:pPr>
              <a:lnSpc>
                <a:spcPct val="100000"/>
              </a:lnSpc>
              <a:spcBef>
                <a:spcPts val="600"/>
              </a:spcBef>
            </a:pPr>
            <a:r>
              <a:rPr lang="en-US" altLang="zh-TW" sz="1400" dirty="0" smtClean="0">
                <a:latin typeface="微軟正黑體" panose="020B0604030504040204" pitchFamily="34" charset="-120"/>
                <a:ea typeface="微軟正黑體" panose="020B0604030504040204" pitchFamily="34" charset="-120"/>
              </a:rPr>
              <a:t>Costs can be minimized by enjoying this synergy effect.</a:t>
            </a:r>
            <a:endParaRPr lang="zh-TW" altLang="zh-HK" sz="14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51" y="4454512"/>
            <a:ext cx="2299475" cy="1530102"/>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73" y="4164817"/>
            <a:ext cx="1474052" cy="2215243"/>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6070" y="4481560"/>
            <a:ext cx="3059832" cy="2039888"/>
          </a:xfrm>
          <a:prstGeom prst="rect">
            <a:avLst/>
          </a:prstGeom>
        </p:spPr>
      </p:pic>
      <p:sp>
        <p:nvSpPr>
          <p:cNvPr id="9" name="投影片編號版面配置區 8"/>
          <p:cNvSpPr>
            <a:spLocks noGrp="1"/>
          </p:cNvSpPr>
          <p:nvPr>
            <p:ph type="sldNum" sz="quarter" idx="12"/>
          </p:nvPr>
        </p:nvSpPr>
        <p:spPr/>
        <p:txBody>
          <a:bodyPr/>
          <a:lstStyle/>
          <a:p>
            <a:fld id="{52EE19B3-9EEA-4F89-B5A3-8643E293EEED}" type="slidenum">
              <a:rPr lang="zh-HK" altLang="en-US" smtClean="0">
                <a:solidFill>
                  <a:prstClr val="black">
                    <a:tint val="75000"/>
                  </a:prstClr>
                </a:solidFill>
              </a:rPr>
              <a:pPr/>
              <a:t>20</a:t>
            </a:fld>
            <a:endParaRPr lang="zh-HK" altLang="en-US" dirty="0">
              <a:solidFill>
                <a:prstClr val="black">
                  <a:tint val="75000"/>
                </a:prstClr>
              </a:solidFill>
            </a:endParaRPr>
          </a:p>
        </p:txBody>
      </p:sp>
    </p:spTree>
    <p:extLst>
      <p:ext uri="{BB962C8B-B14F-4D97-AF65-F5344CB8AC3E}">
        <p14:creationId xmlns:p14="http://schemas.microsoft.com/office/powerpoint/2010/main" val="775313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492896"/>
            <a:ext cx="8496944" cy="1872208"/>
          </a:xfrm>
        </p:spPr>
        <p:txBody>
          <a:bodyPr/>
          <a:lstStyle/>
          <a:p>
            <a:pPr algn="l"/>
            <a:r>
              <a:rPr lang="en-US" altLang="zh-TW" b="1" dirty="0">
                <a:solidFill>
                  <a:srgbClr val="7030A0"/>
                </a:solidFill>
                <a:latin typeface="微軟正黑體" panose="020B0604030504040204" pitchFamily="34" charset="-120"/>
                <a:ea typeface="微軟正黑體" panose="020B0604030504040204" pitchFamily="34" charset="-120"/>
              </a:rPr>
              <a:t>2. </a:t>
            </a:r>
            <a:r>
              <a:rPr lang="zh-TW" altLang="en-US" b="1" dirty="0">
                <a:solidFill>
                  <a:srgbClr val="7030A0"/>
                </a:solidFill>
                <a:latin typeface="微軟正黑體" panose="020B0604030504040204" pitchFamily="34" charset="-120"/>
                <a:ea typeface="微軟正黑體" panose="020B0604030504040204" pitchFamily="34" charset="-120"/>
              </a:rPr>
              <a:t>大灣區發展</a:t>
            </a:r>
            <a:r>
              <a:rPr lang="en-US" altLang="zh-TW" b="1" dirty="0">
                <a:solidFill>
                  <a:srgbClr val="7030A0"/>
                </a:solidFill>
                <a:latin typeface="微軟正黑體" panose="020B0604030504040204" pitchFamily="34" charset="-120"/>
                <a:ea typeface="微軟正黑體" panose="020B0604030504040204" pitchFamily="34" charset="-120"/>
              </a:rPr>
              <a:t/>
            </a:r>
            <a:br>
              <a:rPr lang="en-US" altLang="zh-TW" b="1" dirty="0">
                <a:solidFill>
                  <a:srgbClr val="7030A0"/>
                </a:solidFill>
                <a:latin typeface="微軟正黑體" panose="020B0604030504040204" pitchFamily="34" charset="-120"/>
                <a:ea typeface="微軟正黑體" panose="020B0604030504040204" pitchFamily="34" charset="-120"/>
              </a:rPr>
            </a:br>
            <a:r>
              <a:rPr lang="en-US" altLang="zh-TW" sz="3200" b="1" dirty="0">
                <a:solidFill>
                  <a:srgbClr val="7030A0"/>
                </a:solidFill>
                <a:ea typeface="微軟正黑體" panose="020B0604030504040204" pitchFamily="34" charset="-120"/>
              </a:rPr>
              <a:t>Development of Greater Bay </a:t>
            </a:r>
            <a:r>
              <a:rPr lang="en-US" altLang="zh-TW" sz="3200" b="1" dirty="0" smtClean="0">
                <a:solidFill>
                  <a:srgbClr val="7030A0"/>
                </a:solidFill>
                <a:ea typeface="微軟正黑體" panose="020B0604030504040204" pitchFamily="34" charset="-120"/>
              </a:rPr>
              <a:t>Area (GBA)</a:t>
            </a:r>
            <a:r>
              <a:rPr lang="zh-TW" altLang="en-US" sz="3200" b="1" dirty="0" smtClean="0">
                <a:solidFill>
                  <a:srgbClr val="7030A0"/>
                </a:solidFill>
                <a:ea typeface="微軟正黑體" panose="020B0604030504040204" pitchFamily="34" charset="-120"/>
              </a:rPr>
              <a:t> </a:t>
            </a:r>
            <a:endParaRPr lang="zh-HK" altLang="en-US" sz="2800" b="1" dirty="0">
              <a:solidFill>
                <a:srgbClr val="7030A0"/>
              </a:solidFill>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21</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735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706" y="1550367"/>
            <a:ext cx="8840548" cy="1152128"/>
          </a:xfrm>
        </p:spPr>
        <p:txBody>
          <a:bodyPr/>
          <a:lstStyle/>
          <a:p>
            <a:pPr algn="l"/>
            <a:r>
              <a:rPr lang="zh-TW" altLang="en-US" sz="3200" b="1" dirty="0">
                <a:solidFill>
                  <a:srgbClr val="7030A0"/>
                </a:solidFill>
                <a:latin typeface="微軟正黑體" panose="020B0604030504040204" pitchFamily="34" charset="-120"/>
                <a:ea typeface="微軟正黑體" panose="020B0604030504040204" pitchFamily="34" charset="-120"/>
              </a:rPr>
              <a:t>粵港澳大灣區概要 </a:t>
            </a:r>
            <a:r>
              <a:rPr lang="en-US" altLang="zh-TW" sz="3200" b="1" dirty="0">
                <a:solidFill>
                  <a:srgbClr val="7030A0"/>
                </a:solidFill>
                <a:latin typeface="微軟正黑體" panose="020B0604030504040204" pitchFamily="34" charset="-120"/>
                <a:ea typeface="微軟正黑體" panose="020B0604030504040204" pitchFamily="34" charset="-120"/>
              </a:rPr>
              <a:t/>
            </a:r>
            <a:br>
              <a:rPr lang="en-US" altLang="zh-TW" sz="3200" b="1" dirty="0">
                <a:solidFill>
                  <a:srgbClr val="7030A0"/>
                </a:solidFill>
                <a:latin typeface="微軟正黑體" panose="020B0604030504040204" pitchFamily="34" charset="-120"/>
                <a:ea typeface="微軟正黑體" panose="020B0604030504040204" pitchFamily="34" charset="-120"/>
              </a:rPr>
            </a:br>
            <a:r>
              <a:rPr lang="en-US" altLang="zh-TW" sz="2400" b="1" kern="1200" dirty="0">
                <a:solidFill>
                  <a:srgbClr val="7030A0"/>
                </a:solidFill>
                <a:latin typeface="微軟正黑體" panose="020B0604030504040204" pitchFamily="34" charset="-120"/>
                <a:ea typeface="微軟正黑體" panose="020B0604030504040204" pitchFamily="34" charset="-120"/>
                <a:cs typeface="+mn-cs"/>
              </a:rPr>
              <a:t>Overview of </a:t>
            </a:r>
            <a:r>
              <a:rPr lang="en-US" altLang="zh-TW" sz="2400" b="1" kern="1200" dirty="0" smtClean="0">
                <a:solidFill>
                  <a:srgbClr val="7030A0"/>
                </a:solidFill>
                <a:latin typeface="微軟正黑體" panose="020B0604030504040204" pitchFamily="34" charset="-120"/>
                <a:ea typeface="微軟正黑體" panose="020B0604030504040204" pitchFamily="34" charset="-120"/>
                <a:cs typeface="+mn-cs"/>
              </a:rPr>
              <a:t/>
            </a:r>
            <a:br>
              <a:rPr lang="en-US" altLang="zh-TW" sz="2400" b="1" kern="1200" dirty="0" smtClean="0">
                <a:solidFill>
                  <a:srgbClr val="7030A0"/>
                </a:solidFill>
                <a:latin typeface="微軟正黑體" panose="020B0604030504040204" pitchFamily="34" charset="-120"/>
                <a:ea typeface="微軟正黑體" panose="020B0604030504040204" pitchFamily="34" charset="-120"/>
                <a:cs typeface="+mn-cs"/>
              </a:rPr>
            </a:br>
            <a:r>
              <a:rPr lang="en-US" altLang="zh-HK" sz="2400" b="1" kern="1200" dirty="0" smtClean="0">
                <a:solidFill>
                  <a:srgbClr val="7030A0"/>
                </a:solidFill>
                <a:latin typeface="微軟正黑體" panose="020B0604030504040204" pitchFamily="34" charset="-120"/>
                <a:ea typeface="微軟正黑體" panose="020B0604030504040204" pitchFamily="34" charset="-120"/>
                <a:cs typeface="+mn-cs"/>
              </a:rPr>
              <a:t>Guangdong-Hong </a:t>
            </a:r>
            <a:r>
              <a:rPr lang="en-US" altLang="zh-HK" sz="2400" b="1" kern="1200" dirty="0">
                <a:solidFill>
                  <a:srgbClr val="7030A0"/>
                </a:solidFill>
                <a:latin typeface="微軟正黑體" panose="020B0604030504040204" pitchFamily="34" charset="-120"/>
                <a:ea typeface="微軟正黑體" panose="020B0604030504040204" pitchFamily="34" charset="-120"/>
                <a:cs typeface="+mn-cs"/>
              </a:rPr>
              <a:t>Kong-Macao Greater </a:t>
            </a:r>
            <a:r>
              <a:rPr lang="en-US" altLang="zh-HK" sz="2400" b="1" dirty="0">
                <a:solidFill>
                  <a:srgbClr val="7030A0"/>
                </a:solidFill>
                <a:latin typeface="微軟正黑體" panose="020B0604030504040204" pitchFamily="34" charset="-120"/>
                <a:ea typeface="微軟正黑體" panose="020B0604030504040204" pitchFamily="34" charset="-120"/>
              </a:rPr>
              <a:t>Bay</a:t>
            </a:r>
            <a:endParaRPr lang="zh-HK" altLang="en-US" sz="2400" b="1" dirty="0">
              <a:solidFill>
                <a:srgbClr val="7030A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63706" y="2906852"/>
            <a:ext cx="8507288" cy="3044822"/>
          </a:xfrm>
        </p:spPr>
        <p:txBody>
          <a:bodyPr/>
          <a:lstStyle/>
          <a:p>
            <a:r>
              <a:rPr lang="zh-TW" altLang="en-US" sz="1800" dirty="0">
                <a:latin typeface="微軟正黑體" panose="020B0604030504040204" pitchFamily="34" charset="-120"/>
                <a:ea typeface="微軟正黑體" panose="020B0604030504040204" pitchFamily="34" charset="-120"/>
              </a:rPr>
              <a:t>粵港澳大灣區</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大灣區</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範圍包括</a:t>
            </a:r>
            <a:r>
              <a:rPr lang="zh-TW" altLang="en-US" sz="1800" b="1" dirty="0">
                <a:latin typeface="微軟正黑體" panose="020B0604030504040204" pitchFamily="34" charset="-120"/>
                <a:ea typeface="微軟正黑體" panose="020B0604030504040204" pitchFamily="34" charset="-120"/>
              </a:rPr>
              <a:t>香港、澳門兩個特別行政區</a:t>
            </a:r>
            <a:r>
              <a:rPr lang="zh-TW" altLang="en-US" sz="1800" dirty="0">
                <a:latin typeface="微軟正黑體" panose="020B0604030504040204" pitchFamily="34" charset="-120"/>
                <a:ea typeface="微軟正黑體" panose="020B0604030504040204" pitchFamily="34" charset="-120"/>
              </a:rPr>
              <a:t>，和</a:t>
            </a:r>
            <a:r>
              <a:rPr lang="zh-TW" altLang="en-US" sz="1800" b="1" dirty="0">
                <a:latin typeface="微軟正黑體" panose="020B0604030504040204" pitchFamily="34" charset="-120"/>
                <a:ea typeface="微軟正黑體" panose="020B0604030504040204" pitchFamily="34" charset="-120"/>
              </a:rPr>
              <a:t>廣東省廣州、深圳、珠海、佛山、惠州、東莞、中山、江門、肇慶九市</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en-US" altLang="zh-TW" sz="1600" dirty="0" smtClean="0">
                <a:latin typeface="微軟正黑體" panose="020B0604030504040204" pitchFamily="34" charset="-120"/>
                <a:ea typeface="微軟正黑體" panose="020B0604030504040204" pitchFamily="34" charset="-120"/>
              </a:rPr>
              <a:t>There are altogether 9 cities at the Greater Bay Area (GBA) including HK and Macao</a:t>
            </a:r>
          </a:p>
          <a:p>
            <a:r>
              <a:rPr lang="zh-TW" altLang="en-US" sz="1800" dirty="0" smtClean="0">
                <a:latin typeface="微軟正黑體" panose="020B0604030504040204" pitchFamily="34" charset="-120"/>
                <a:ea typeface="微軟正黑體" panose="020B0604030504040204" pitchFamily="34" charset="-120"/>
              </a:rPr>
              <a:t>大灣</a:t>
            </a:r>
            <a:r>
              <a:rPr lang="zh-TW" altLang="en-US" sz="1800" dirty="0">
                <a:latin typeface="微軟正黑體" panose="020B0604030504040204" pitchFamily="34" charset="-120"/>
                <a:ea typeface="微軟正黑體" panose="020B0604030504040204" pitchFamily="34" charset="-120"/>
              </a:rPr>
              <a:t>區建設的核心為發揮各</a:t>
            </a:r>
            <a:r>
              <a:rPr lang="zh-TW" altLang="en-US" sz="1800" dirty="0" smtClean="0">
                <a:latin typeface="微軟正黑體" panose="020B0604030504040204" pitchFamily="34" charset="-120"/>
                <a:ea typeface="微軟正黑體" panose="020B0604030504040204" pitchFamily="34" charset="-120"/>
              </a:rPr>
              <a:t>城市</a:t>
            </a:r>
            <a:r>
              <a:rPr lang="zh-TW" altLang="en-US" sz="1800" dirty="0">
                <a:latin typeface="微軟正黑體" panose="020B0604030504040204" pitchFamily="34" charset="-120"/>
                <a:ea typeface="微軟正黑體" panose="020B0604030504040204" pitchFamily="34" charset="-120"/>
              </a:rPr>
              <a:t>的</a:t>
            </a:r>
            <a:r>
              <a:rPr lang="zh-TW" altLang="en-US" sz="1800" dirty="0" smtClean="0">
                <a:latin typeface="微軟正黑體" panose="020B0604030504040204" pitchFamily="34" charset="-120"/>
                <a:ea typeface="微軟正黑體" panose="020B0604030504040204" pitchFamily="34" charset="-120"/>
              </a:rPr>
              <a:t>優勢</a:t>
            </a:r>
            <a:r>
              <a:rPr lang="zh-TW" altLang="en-US" sz="1800" dirty="0">
                <a:latin typeface="微軟正黑體" panose="020B0604030504040204" pitchFamily="34" charset="-120"/>
                <a:ea typeface="微軟正黑體" panose="020B0604030504040204" pitchFamily="34" charset="-120"/>
              </a:rPr>
              <a:t>，進一步深化粵港澳合作，促成區域內的深度、有機融合，推動區域經濟協同發展，將大灣區建設成宜</a:t>
            </a:r>
            <a:r>
              <a:rPr lang="zh-TW" altLang="en-US" sz="1800" dirty="0" smtClean="0">
                <a:latin typeface="微軟正黑體" panose="020B0604030504040204" pitchFamily="34" charset="-120"/>
                <a:ea typeface="微軟正黑體" panose="020B0604030504040204" pitchFamily="34" charset="-120"/>
              </a:rPr>
              <a:t>居、宜業、宜</a:t>
            </a:r>
            <a:r>
              <a:rPr lang="zh-TW" altLang="en-US" sz="1800" dirty="0">
                <a:latin typeface="微軟正黑體" panose="020B0604030504040204" pitchFamily="34" charset="-120"/>
                <a:ea typeface="微軟正黑體" panose="020B0604030504040204" pitchFamily="34" charset="-120"/>
              </a:rPr>
              <a:t>遊的國際一流灣區</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r>
              <a:rPr lang="en-US" altLang="zh-TW" sz="1600" dirty="0" smtClean="0">
                <a:latin typeface="微軟正黑體" panose="020B0604030504040204" pitchFamily="34" charset="-120"/>
                <a:ea typeface="微軟正黑體" panose="020B0604030504040204" pitchFamily="34" charset="-120"/>
              </a:rPr>
              <a:t>The GBA concept is a kind of synergy of the cities at the bay area, so as to promote collaboration and integration of Guangdong-Hong Kong- Macao; so as to enhance the socio-economical development of all the cities, make it as a perfect place to live, to run business and to travel among the other bay areas over the world</a:t>
            </a:r>
            <a:endParaRPr lang="zh-HK" altLang="en-US" dirty="0"/>
          </a:p>
        </p:txBody>
      </p:sp>
      <p:pic>
        <p:nvPicPr>
          <p:cNvPr id="4" name="Picture 4" descr="ç¸éå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90" y="72498"/>
            <a:ext cx="3970784" cy="176038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7585790" y="1881958"/>
            <a:ext cx="3116420"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圖片來源</a:t>
            </a:r>
            <a:r>
              <a:rPr lang="en-US" altLang="zh-TW" sz="1200" dirty="0">
                <a:latin typeface="微軟正黑體" panose="020B0604030504040204" pitchFamily="34" charset="-120"/>
                <a:ea typeface="微軟正黑體" panose="020B0604030504040204" pitchFamily="34" charset="-120"/>
              </a:rPr>
              <a:t>:on.cc </a:t>
            </a:r>
            <a:r>
              <a:rPr lang="zh-TW" altLang="en-US" sz="1200" dirty="0">
                <a:latin typeface="微軟正黑體" panose="020B0604030504040204" pitchFamily="34" charset="-120"/>
                <a:ea typeface="微軟正黑體" panose="020B0604030504040204" pitchFamily="34" charset="-120"/>
              </a:rPr>
              <a:t>東網</a:t>
            </a:r>
            <a:endParaRPr lang="zh-HK" altLang="en-US" sz="12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840276" y="6344850"/>
            <a:ext cx="2133600" cy="476250"/>
          </a:xfrm>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22</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923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p:cNvSpPr txBox="1"/>
          <p:nvPr/>
        </p:nvSpPr>
        <p:spPr>
          <a:xfrm>
            <a:off x="7217838" y="4043264"/>
            <a:ext cx="1801375" cy="923330"/>
          </a:xfrm>
          <a:prstGeom prst="rect">
            <a:avLst/>
          </a:prstGeom>
          <a:noFill/>
        </p:spPr>
        <p:txBody>
          <a:bodyPr wrap="square" rtlCol="0">
            <a:spAutoFit/>
          </a:bodyPr>
          <a:lstStyle/>
          <a:p>
            <a:endParaRPr lang="zh-TW" altLang="en-US" dirty="0">
              <a:solidFill>
                <a:srgbClr val="002060"/>
              </a:solidFill>
              <a:latin typeface="Times New Roman" panose="02020603050405020304" pitchFamily="18" charset="0"/>
              <a:ea typeface="SimHei" panose="02010609060101010101" pitchFamily="49" charset="-122"/>
              <a:cs typeface="Times New Roman" panose="02020603050405020304" pitchFamily="18" charset="0"/>
            </a:endParaRPr>
          </a:p>
          <a:p>
            <a:endParaRPr lang="zh-TW" altLang="en-US" dirty="0">
              <a:solidFill>
                <a:srgbClr val="002060"/>
              </a:solidFill>
              <a:latin typeface="Times New Roman" panose="02020603050405020304" pitchFamily="18" charset="0"/>
              <a:ea typeface="SimHei" panose="02010609060101010101" pitchFamily="49" charset="-122"/>
              <a:cs typeface="Times New Roman" panose="02020603050405020304" pitchFamily="18" charset="0"/>
            </a:endParaRPr>
          </a:p>
          <a:p>
            <a:endParaRPr lang="zh-HK" altLang="en-US" dirty="0"/>
          </a:p>
        </p:txBody>
      </p:sp>
      <p:pic>
        <p:nvPicPr>
          <p:cNvPr id="22" name="圖片 21"/>
          <p:cNvPicPr>
            <a:picLocks noChangeAspect="1"/>
          </p:cNvPicPr>
          <p:nvPr/>
        </p:nvPicPr>
        <p:blipFill>
          <a:blip r:embed="rId2"/>
          <a:stretch>
            <a:fillRect/>
          </a:stretch>
        </p:blipFill>
        <p:spPr>
          <a:xfrm>
            <a:off x="1259632" y="836712"/>
            <a:ext cx="6696744" cy="5072209"/>
          </a:xfrm>
          <a:prstGeom prst="rect">
            <a:avLst/>
          </a:prstGeom>
        </p:spPr>
      </p:pic>
      <p:sp>
        <p:nvSpPr>
          <p:cNvPr id="21" name="文字方塊 20"/>
          <p:cNvSpPr txBox="1"/>
          <p:nvPr/>
        </p:nvSpPr>
        <p:spPr>
          <a:xfrm>
            <a:off x="5724128" y="5860249"/>
            <a:ext cx="4464496" cy="461665"/>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圖片及資料來源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立法會秘書處</a:t>
            </a:r>
            <a:r>
              <a:rPr lang="zh-HK" altLang="en-US" sz="1200" dirty="0">
                <a:latin typeface="微軟正黑體" panose="020B0604030504040204" pitchFamily="34" charset="-120"/>
                <a:ea typeface="微軟正黑體" panose="020B0604030504040204" pitchFamily="34" charset="-120"/>
              </a:rPr>
              <a:t>資料研究組</a:t>
            </a:r>
            <a:endParaRPr lang="en-US" altLang="zh-HK"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粵港澳大灣區概況</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(2018)</a:t>
            </a:r>
            <a:endParaRPr lang="zh-HK" altLang="en-US" sz="1200" dirty="0">
              <a:latin typeface="微軟正黑體" panose="020B0604030504040204" pitchFamily="34" charset="-120"/>
              <a:ea typeface="微軟正黑體" panose="020B0604030504040204" pitchFamily="34" charset="-120"/>
            </a:endParaRPr>
          </a:p>
        </p:txBody>
      </p:sp>
      <p:sp>
        <p:nvSpPr>
          <p:cNvPr id="23" name="投影片編號版面配置區 22"/>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23</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35496" y="-22820"/>
            <a:ext cx="8229600" cy="1143000"/>
          </a:xfrm>
        </p:spPr>
        <p:txBody>
          <a:bodyPr/>
          <a:lstStyle/>
          <a:p>
            <a:r>
              <a:rPr lang="zh-TW" altLang="en-US" sz="3200" b="1" dirty="0">
                <a:solidFill>
                  <a:srgbClr val="7030A0"/>
                </a:solidFill>
                <a:latin typeface="微軟正黑體" panose="020B0604030504040204" pitchFamily="34" charset="-120"/>
                <a:ea typeface="微軟正黑體" panose="020B0604030504040204" pitchFamily="34" charset="-120"/>
              </a:rPr>
              <a:t>大灣區規劃歷程 </a:t>
            </a:r>
            <a:r>
              <a:rPr lang="en-US" altLang="zh-TW" sz="2400" b="1" dirty="0">
                <a:solidFill>
                  <a:srgbClr val="7030A0"/>
                </a:solidFill>
                <a:latin typeface="微軟正黑體" panose="020B0604030504040204" pitchFamily="34" charset="-120"/>
                <a:ea typeface="微軟正黑體" panose="020B0604030504040204" pitchFamily="34" charset="-120"/>
              </a:rPr>
              <a:t>Development of Greater Bay Area</a:t>
            </a:r>
            <a:endParaRPr lang="zh-HK" altLang="en-US" sz="2400" b="1" dirty="0">
              <a:solidFill>
                <a:srgbClr val="7030A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759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191643" y="1341110"/>
            <a:ext cx="6336704" cy="5380365"/>
          </a:xfrm>
          <a:prstGeom prst="rect">
            <a:avLst/>
          </a:prstGeom>
        </p:spPr>
      </p:pic>
      <p:sp>
        <p:nvSpPr>
          <p:cNvPr id="8" name="文字方塊 7"/>
          <p:cNvSpPr txBox="1"/>
          <p:nvPr/>
        </p:nvSpPr>
        <p:spPr>
          <a:xfrm>
            <a:off x="179512" y="59029"/>
            <a:ext cx="8352928" cy="1323439"/>
          </a:xfrm>
          <a:prstGeom prst="rect">
            <a:avLst/>
          </a:prstGeom>
          <a:noFill/>
        </p:spPr>
        <p:txBody>
          <a:bodyPr wrap="square" rtlCol="0">
            <a:spAutoFit/>
          </a:bodyPr>
          <a:lstStyle/>
          <a:p>
            <a:r>
              <a:rPr lang="zh-TW" altLang="en-US" sz="3200" b="1" dirty="0">
                <a:solidFill>
                  <a:srgbClr val="7030A0"/>
                </a:solidFill>
                <a:latin typeface="微軟正黑體" panose="020B0604030504040204" pitchFamily="34" charset="-120"/>
                <a:ea typeface="微軟正黑體" panose="020B0604030504040204" pitchFamily="34" charset="-120"/>
                <a:cs typeface="Arial"/>
                <a:sym typeface="Arial"/>
              </a:rPr>
              <a:t>世界主要灣區的相關數據及比較 </a:t>
            </a:r>
            <a:r>
              <a:rPr lang="en-US" altLang="zh-TW" sz="3200" b="1" dirty="0" smtClean="0">
                <a:solidFill>
                  <a:srgbClr val="7030A0"/>
                </a:solidFill>
                <a:latin typeface="微軟正黑體" panose="020B0604030504040204" pitchFamily="34" charset="-120"/>
                <a:ea typeface="微軟正黑體" panose="020B0604030504040204" pitchFamily="34" charset="-120"/>
                <a:cs typeface="Arial"/>
                <a:sym typeface="Arial"/>
              </a:rPr>
              <a:t/>
            </a:r>
            <a:br>
              <a:rPr lang="en-US" altLang="zh-TW" sz="3200" b="1" dirty="0" smtClean="0">
                <a:solidFill>
                  <a:srgbClr val="7030A0"/>
                </a:solidFill>
                <a:latin typeface="微軟正黑體" panose="020B0604030504040204" pitchFamily="34" charset="-120"/>
                <a:ea typeface="微軟正黑體" panose="020B0604030504040204" pitchFamily="34" charset="-120"/>
                <a:cs typeface="Arial"/>
                <a:sym typeface="Arial"/>
              </a:rPr>
            </a:br>
            <a:r>
              <a:rPr lang="en-US" altLang="zh-TW" sz="2400" b="1" dirty="0" smtClean="0">
                <a:solidFill>
                  <a:srgbClr val="7030A0"/>
                </a:solidFill>
                <a:latin typeface="微軟正黑體" panose="020B0604030504040204" pitchFamily="34" charset="-120"/>
                <a:ea typeface="微軟正黑體" panose="020B0604030504040204" pitchFamily="34" charset="-120"/>
                <a:cs typeface="Arial"/>
                <a:sym typeface="Arial"/>
              </a:rPr>
              <a:t>Comparison </a:t>
            </a:r>
            <a:r>
              <a:rPr lang="en-US" altLang="zh-TW" sz="2400" b="1" dirty="0">
                <a:solidFill>
                  <a:srgbClr val="7030A0"/>
                </a:solidFill>
                <a:latin typeface="微軟正黑體" panose="020B0604030504040204" pitchFamily="34" charset="-120"/>
                <a:ea typeface="微軟正黑體" panose="020B0604030504040204" pitchFamily="34" charset="-120"/>
                <a:cs typeface="Arial"/>
                <a:sym typeface="Arial"/>
              </a:rPr>
              <a:t>of Bay Area over the </a:t>
            </a:r>
            <a:r>
              <a:rPr lang="en-US" altLang="zh-TW" sz="2400" b="1" dirty="0" smtClean="0">
                <a:solidFill>
                  <a:srgbClr val="7030A0"/>
                </a:solidFill>
                <a:latin typeface="微軟正黑體" panose="020B0604030504040204" pitchFamily="34" charset="-120"/>
                <a:ea typeface="微軟正黑體" panose="020B0604030504040204" pitchFamily="34" charset="-120"/>
                <a:cs typeface="Arial"/>
                <a:sym typeface="Arial"/>
              </a:rPr>
              <a:t>World</a:t>
            </a:r>
          </a:p>
          <a:p>
            <a:r>
              <a:rPr lang="en-US" altLang="zh-HK" sz="2400" b="1" dirty="0" smtClean="0">
                <a:solidFill>
                  <a:srgbClr val="7030A0"/>
                </a:solidFill>
                <a:latin typeface="微軟正黑體" panose="020B0604030504040204" pitchFamily="34" charset="-120"/>
                <a:ea typeface="微軟正黑體" panose="020B0604030504040204" pitchFamily="34" charset="-120"/>
                <a:cs typeface="Arial"/>
                <a:sym typeface="Arial"/>
              </a:rPr>
              <a:t>(GD-HK-M vs Tokyo vs New York vs San </a:t>
            </a:r>
            <a:r>
              <a:rPr lang="en-US" altLang="zh-HK" sz="2400" b="1" dirty="0" err="1" smtClean="0">
                <a:solidFill>
                  <a:srgbClr val="7030A0"/>
                </a:solidFill>
                <a:latin typeface="微軟正黑體" panose="020B0604030504040204" pitchFamily="34" charset="-120"/>
                <a:ea typeface="微軟正黑體" panose="020B0604030504040204" pitchFamily="34" charset="-120"/>
                <a:cs typeface="Arial"/>
                <a:sym typeface="Arial"/>
              </a:rPr>
              <a:t>Fransico</a:t>
            </a:r>
            <a:r>
              <a:rPr lang="en-US" altLang="zh-HK" sz="2400" b="1" dirty="0" smtClean="0">
                <a:solidFill>
                  <a:srgbClr val="7030A0"/>
                </a:solidFill>
                <a:latin typeface="微軟正黑體" panose="020B0604030504040204" pitchFamily="34" charset="-120"/>
                <a:ea typeface="微軟正黑體" panose="020B0604030504040204" pitchFamily="34" charset="-120"/>
                <a:cs typeface="Arial"/>
                <a:sym typeface="Arial"/>
              </a:rPr>
              <a:t>)</a:t>
            </a:r>
            <a:endParaRPr lang="zh-HK" altLang="en-US" sz="2400" dirty="0">
              <a:solidFill>
                <a:srgbClr val="7030A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660232" y="4583624"/>
            <a:ext cx="2232248" cy="646331"/>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圖片及資料來源</a:t>
            </a:r>
            <a:r>
              <a:rPr lang="en-US" altLang="zh-TW" sz="1200" dirty="0">
                <a:latin typeface="微軟正黑體" panose="020B0604030504040204" pitchFamily="34" charset="-120"/>
                <a:ea typeface="微軟正黑體" panose="020B0604030504040204" pitchFamily="34" charset="-120"/>
              </a:rPr>
              <a:t>:</a:t>
            </a:r>
          </a:p>
          <a:p>
            <a:r>
              <a:rPr lang="zh-TW" altLang="en-US" sz="1200" dirty="0">
                <a:latin typeface="微軟正黑體" panose="020B0604030504040204" pitchFamily="34" charset="-120"/>
                <a:ea typeface="微軟正黑體" panose="020B0604030504040204" pitchFamily="34" charset="-120"/>
              </a:rPr>
              <a:t>立法會秘書處</a:t>
            </a:r>
            <a:r>
              <a:rPr lang="zh-HK" altLang="en-US" sz="1200" dirty="0">
                <a:latin typeface="微軟正黑體" panose="020B0604030504040204" pitchFamily="34" charset="-120"/>
                <a:ea typeface="微軟正黑體" panose="020B0604030504040204" pitchFamily="34" charset="-120"/>
              </a:rPr>
              <a:t>資料研究組</a:t>
            </a:r>
            <a:endParaRPr lang="en-US" altLang="zh-HK"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粵港澳大灣區概況</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(2018)</a:t>
            </a:r>
            <a:endParaRPr lang="zh-HK" altLang="en-US" sz="1200" dirty="0">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a:stretch>
            <a:fillRect/>
          </a:stretch>
        </p:blipFill>
        <p:spPr>
          <a:xfrm>
            <a:off x="6732239" y="5655980"/>
            <a:ext cx="2232249" cy="437316"/>
          </a:xfrm>
          <a:prstGeom prst="rect">
            <a:avLst/>
          </a:prstGeom>
        </p:spPr>
      </p:pic>
      <p:sp>
        <p:nvSpPr>
          <p:cNvPr id="15" name="矩形 14"/>
          <p:cNvSpPr/>
          <p:nvPr/>
        </p:nvSpPr>
        <p:spPr>
          <a:xfrm>
            <a:off x="1420114" y="1382468"/>
            <a:ext cx="1279678" cy="4862757"/>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HK" altLang="en-US"/>
          </a:p>
        </p:txBody>
      </p:sp>
      <p:sp>
        <p:nvSpPr>
          <p:cNvPr id="16" name="投影片編號版面配置區 15"/>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24</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235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276872"/>
            <a:ext cx="8892480" cy="2808312"/>
          </a:xfrm>
        </p:spPr>
        <p:txBody>
          <a:bodyPr/>
          <a:lstStyle/>
          <a:p>
            <a:pPr algn="l"/>
            <a:r>
              <a:rPr lang="en-US" altLang="zh-TW" b="1" dirty="0">
                <a:solidFill>
                  <a:srgbClr val="7030A0"/>
                </a:solidFill>
                <a:latin typeface="微軟正黑體" panose="020B0604030504040204" pitchFamily="34" charset="-120"/>
                <a:ea typeface="微軟正黑體" panose="020B0604030504040204" pitchFamily="34" charset="-120"/>
              </a:rPr>
              <a:t>3. </a:t>
            </a:r>
            <a:r>
              <a:rPr lang="zh-TW" altLang="en-US" b="1" dirty="0">
                <a:solidFill>
                  <a:srgbClr val="7030A0"/>
                </a:solidFill>
                <a:latin typeface="微軟正黑體" panose="020B0604030504040204" pitchFamily="34" charset="-120"/>
                <a:ea typeface="微軟正黑體" panose="020B0604030504040204" pitchFamily="34" charset="-120"/>
              </a:rPr>
              <a:t>跨境養老的機遇</a:t>
            </a:r>
            <a:r>
              <a:rPr lang="en-US" altLang="zh-TW" b="1" dirty="0">
                <a:solidFill>
                  <a:srgbClr val="7030A0"/>
                </a:solidFill>
                <a:latin typeface="微軟正黑體" panose="020B0604030504040204" pitchFamily="34" charset="-120"/>
                <a:ea typeface="微軟正黑體" panose="020B0604030504040204" pitchFamily="34" charset="-120"/>
              </a:rPr>
              <a:t/>
            </a:r>
            <a:br>
              <a:rPr lang="en-US" altLang="zh-TW" b="1" dirty="0">
                <a:solidFill>
                  <a:srgbClr val="7030A0"/>
                </a:solidFill>
                <a:latin typeface="微軟正黑體" panose="020B0604030504040204" pitchFamily="34" charset="-120"/>
                <a:ea typeface="微軟正黑體" panose="020B0604030504040204" pitchFamily="34" charset="-120"/>
              </a:rPr>
            </a:br>
            <a:r>
              <a:rPr lang="en-US" altLang="zh-TW" sz="3200" b="1" dirty="0">
                <a:solidFill>
                  <a:srgbClr val="7030A0"/>
                </a:solidFill>
                <a:latin typeface="微軟正黑體" panose="020B0604030504040204" pitchFamily="34" charset="-120"/>
                <a:ea typeface="微軟正黑體" panose="020B0604030504040204" pitchFamily="34" charset="-120"/>
              </a:rPr>
              <a:t>Opportunities of Cross-border Elderly Care</a:t>
            </a:r>
            <a:r>
              <a:rPr lang="en-US" altLang="zh-TW" sz="8800" b="1" dirty="0">
                <a:solidFill>
                  <a:srgbClr val="7030A0"/>
                </a:solidFill>
                <a:latin typeface="微軟正黑體" panose="020B0604030504040204" pitchFamily="34" charset="-120"/>
                <a:ea typeface="微軟正黑體" panose="020B0604030504040204" pitchFamily="34" charset="-120"/>
              </a:rPr>
              <a:t/>
            </a:r>
            <a:br>
              <a:rPr lang="en-US" altLang="zh-TW" sz="8800" b="1" dirty="0">
                <a:solidFill>
                  <a:srgbClr val="7030A0"/>
                </a:solidFill>
                <a:latin typeface="微軟正黑體" panose="020B0604030504040204" pitchFamily="34" charset="-120"/>
                <a:ea typeface="微軟正黑體" panose="020B0604030504040204" pitchFamily="34" charset="-120"/>
              </a:rPr>
            </a:br>
            <a:r>
              <a:rPr lang="en-US" altLang="zh-TW" b="1" dirty="0">
                <a:solidFill>
                  <a:schemeClr val="accent6"/>
                </a:solidFill>
                <a:latin typeface="微軟正黑體" panose="020B0604030504040204" pitchFamily="34" charset="-120"/>
                <a:ea typeface="微軟正黑體" panose="020B0604030504040204" pitchFamily="34" charset="-120"/>
              </a:rPr>
              <a:t/>
            </a:r>
            <a:br>
              <a:rPr lang="en-US" altLang="zh-TW" b="1" dirty="0">
                <a:solidFill>
                  <a:schemeClr val="accent6"/>
                </a:solidFill>
                <a:latin typeface="微軟正黑體" panose="020B0604030504040204" pitchFamily="34" charset="-120"/>
                <a:ea typeface="微軟正黑體" panose="020B0604030504040204" pitchFamily="34" charset="-120"/>
              </a:rPr>
            </a:br>
            <a:endParaRPr lang="zh-HK" altLang="en-US" sz="2800" b="1" dirty="0">
              <a:solidFill>
                <a:schemeClr val="accent6"/>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25</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013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323966" y="418253"/>
            <a:ext cx="8712530" cy="1800200"/>
          </a:xfrm>
        </p:spPr>
        <p:txBody>
          <a:bodyPr>
            <a:noAutofit/>
          </a:bodyPr>
          <a:lstStyle/>
          <a:p>
            <a:pPr marL="514350" indent="-514350" algn="l">
              <a:spcBef>
                <a:spcPts val="450"/>
              </a:spcBef>
              <a:buFont typeface="+mj-lt"/>
              <a:buAutoNum type="arabicPeriod"/>
            </a:pP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香港人口正急速步入高齡化，開發土地難有共識，住宿服務名額長期供不應求</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Population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is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rapidly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aging in HK. There are difficulties for the public in HK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to reach consensus of the usage of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land.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Elderly residential services cannot meet the demand continuously </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4" name="內容版面配置區 3"/>
          <p:cNvPicPr>
            <a:picLocks noChangeAspect="1"/>
          </p:cNvPicPr>
          <p:nvPr/>
        </p:nvPicPr>
        <p:blipFill>
          <a:blip r:embed="rId2"/>
          <a:stretch>
            <a:fillRect/>
          </a:stretch>
        </p:blipFill>
        <p:spPr bwMode="auto">
          <a:xfrm>
            <a:off x="313824" y="2218453"/>
            <a:ext cx="8498264" cy="347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5076056" y="5968482"/>
            <a:ext cx="3842719" cy="253916"/>
          </a:xfrm>
          <a:prstGeom prst="rect">
            <a:avLst/>
          </a:prstGeom>
          <a:noFill/>
        </p:spPr>
        <p:txBody>
          <a:bodyPr wrap="none" rtlCol="0">
            <a:spAutoFit/>
          </a:bodyPr>
          <a:lstStyle/>
          <a:p>
            <a:r>
              <a:rPr lang="zh-TW" altLang="en-US" sz="1050" dirty="0">
                <a:latin typeface="Times New Roman" panose="02020603050405020304" pitchFamily="18" charset="0"/>
                <a:ea typeface="SimHei" panose="02010609060101010101" pitchFamily="49" charset="-122"/>
                <a:cs typeface="Times New Roman" panose="02020603050405020304" pitchFamily="18" charset="0"/>
              </a:rPr>
              <a:t>資料來源：安老事務委員會 </a:t>
            </a:r>
            <a:r>
              <a:rPr lang="en-US" altLang="zh-TW" sz="1050" dirty="0">
                <a:latin typeface="Times New Roman" panose="02020603050405020304" pitchFamily="18" charset="0"/>
                <a:ea typeface="SimHei" panose="02010609060101010101" pitchFamily="49" charset="-122"/>
                <a:cs typeface="Times New Roman" panose="02020603050405020304" pitchFamily="18" charset="0"/>
              </a:rPr>
              <a:t>(2016) “</a:t>
            </a:r>
            <a:r>
              <a:rPr lang="zh-HK" altLang="en-US" sz="1050" dirty="0">
                <a:latin typeface="Times New Roman" panose="02020603050405020304" pitchFamily="18" charset="0"/>
                <a:ea typeface="SimHei" panose="02010609060101010101" pitchFamily="49" charset="-122"/>
                <a:cs typeface="Times New Roman" panose="02020603050405020304" pitchFamily="18" charset="0"/>
              </a:rPr>
              <a:t>安老服務計劃方案</a:t>
            </a:r>
            <a:r>
              <a:rPr lang="en-US" altLang="zh-HK" sz="1050" dirty="0">
                <a:latin typeface="Times New Roman" panose="02020603050405020304" pitchFamily="18" charset="0"/>
                <a:ea typeface="SimHei" panose="02010609060101010101" pitchFamily="49" charset="-122"/>
                <a:cs typeface="Times New Roman" panose="02020603050405020304" pitchFamily="18" charset="0"/>
              </a:rPr>
              <a:t>”</a:t>
            </a:r>
            <a:r>
              <a:rPr lang="zh-HK" altLang="en-US" sz="1050" dirty="0">
                <a:latin typeface="Times New Roman" panose="02020603050405020304" pitchFamily="18" charset="0"/>
                <a:ea typeface="SimHei" panose="02010609060101010101" pitchFamily="49" charset="-122"/>
                <a:cs typeface="Times New Roman" panose="02020603050405020304" pitchFamily="18" charset="0"/>
              </a:rPr>
              <a:t>第</a:t>
            </a:r>
            <a:r>
              <a:rPr lang="en-US" altLang="zh-HK" sz="1050" dirty="0">
                <a:latin typeface="Times New Roman" panose="02020603050405020304" pitchFamily="18" charset="0"/>
                <a:ea typeface="SimHei" panose="02010609060101010101" pitchFamily="49" charset="-122"/>
                <a:cs typeface="Times New Roman" panose="02020603050405020304" pitchFamily="18" charset="0"/>
              </a:rPr>
              <a:t>51</a:t>
            </a:r>
            <a:r>
              <a:rPr lang="zh-HK" altLang="en-US" sz="1050" dirty="0">
                <a:latin typeface="Times New Roman" panose="02020603050405020304" pitchFamily="18" charset="0"/>
                <a:ea typeface="SimHei" panose="02010609060101010101" pitchFamily="49" charset="-122"/>
                <a:cs typeface="Times New Roman" panose="02020603050405020304" pitchFamily="18" charset="0"/>
              </a:rPr>
              <a:t>頁</a:t>
            </a:r>
            <a:endParaRPr lang="zh-HK" altLang="en-US" sz="1050" dirty="0"/>
          </a:p>
        </p:txBody>
      </p:sp>
      <p:sp>
        <p:nvSpPr>
          <p:cNvPr id="2" name="投影片編號版面配置區 1"/>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26</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37950" y="5364916"/>
            <a:ext cx="1224136" cy="307777"/>
          </a:xfrm>
          <a:prstGeom prst="rect">
            <a:avLst/>
          </a:prstGeom>
          <a:noFill/>
        </p:spPr>
        <p:txBody>
          <a:bodyPr wrap="square" rtlCol="0">
            <a:spAutoFit/>
          </a:bodyPr>
          <a:lstStyle/>
          <a:p>
            <a:r>
              <a:rPr lang="en-US" altLang="zh-HK" sz="1400" dirty="0" smtClean="0"/>
              <a:t>Demand</a:t>
            </a:r>
            <a:endParaRPr lang="zh-HK" altLang="en-US" sz="1400" dirty="0"/>
          </a:p>
        </p:txBody>
      </p:sp>
      <p:sp>
        <p:nvSpPr>
          <p:cNvPr id="6" name="文字方塊 5"/>
          <p:cNvSpPr txBox="1"/>
          <p:nvPr/>
        </p:nvSpPr>
        <p:spPr>
          <a:xfrm>
            <a:off x="4640943" y="5364915"/>
            <a:ext cx="1296144" cy="307777"/>
          </a:xfrm>
          <a:prstGeom prst="rect">
            <a:avLst/>
          </a:prstGeom>
          <a:noFill/>
        </p:spPr>
        <p:txBody>
          <a:bodyPr wrap="square" rtlCol="0">
            <a:spAutoFit/>
          </a:bodyPr>
          <a:lstStyle/>
          <a:p>
            <a:r>
              <a:rPr lang="en-US" altLang="zh-HK" sz="1400" dirty="0" smtClean="0"/>
              <a:t>Supply</a:t>
            </a:r>
            <a:endParaRPr lang="zh-HK" altLang="en-US" sz="1400" dirty="0"/>
          </a:p>
        </p:txBody>
      </p:sp>
    </p:spTree>
    <p:extLst>
      <p:ext uri="{BB962C8B-B14F-4D97-AF65-F5344CB8AC3E}">
        <p14:creationId xmlns:p14="http://schemas.microsoft.com/office/powerpoint/2010/main" val="287035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4008" y="413630"/>
            <a:ext cx="8949992" cy="1215169"/>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粵港澳地理上接近 </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800" b="1" dirty="0">
                <a:solidFill>
                  <a:srgbClr val="7030A0"/>
                </a:solidFill>
                <a:ea typeface="微軟正黑體" panose="020B0604030504040204" pitchFamily="34" charset="-120"/>
                <a:cs typeface="Times New Roman" panose="02020603050405020304" pitchFamily="18" charset="0"/>
              </a:rPr>
              <a:t>Short Distance between </a:t>
            </a:r>
            <a:r>
              <a:rPr lang="en-US" altLang="zh-HK" sz="1800" b="1" kern="1200" dirty="0">
                <a:solidFill>
                  <a:srgbClr val="7030A0"/>
                </a:solidFill>
                <a:ea typeface="微軟正黑體" panose="020B0604030504040204" pitchFamily="34" charset="-120"/>
              </a:rPr>
              <a:t>Guangdong</a:t>
            </a:r>
            <a:r>
              <a:rPr lang="en-US" altLang="zh-CN" sz="1800" b="1" kern="1200" dirty="0">
                <a:solidFill>
                  <a:srgbClr val="7030A0"/>
                </a:solidFill>
                <a:ea typeface="微軟正黑體" panose="020B0604030504040204" pitchFamily="34" charset="-120"/>
              </a:rPr>
              <a:t>, </a:t>
            </a:r>
            <a:r>
              <a:rPr lang="en-US" altLang="zh-HK" sz="1800" b="1" kern="1200" dirty="0">
                <a:solidFill>
                  <a:srgbClr val="7030A0"/>
                </a:solidFill>
                <a:ea typeface="微軟正黑體" panose="020B0604030504040204" pitchFamily="34" charset="-120"/>
              </a:rPr>
              <a:t>Hong Kong and Macao</a:t>
            </a:r>
            <a:r>
              <a:rPr lang="zh-TW" altLang="en-US" sz="2400" b="1" dirty="0">
                <a:solidFill>
                  <a:srgbClr val="7030A0"/>
                </a:solidFill>
                <a:ea typeface="微軟正黑體" panose="020B0604030504040204" pitchFamily="34" charset="-120"/>
                <a:cs typeface="Times New Roman" panose="02020603050405020304" pitchFamily="18" charset="0"/>
              </a:rPr>
              <a:t> </a:t>
            </a:r>
            <a:r>
              <a:rPr lang="en-US" altLang="zh-TW" sz="2400" b="1" dirty="0">
                <a:solidFill>
                  <a:srgbClr val="7030A0"/>
                </a:solidFill>
                <a:latin typeface="Times New Roman" panose="02020603050405020304" pitchFamily="18" charset="0"/>
                <a:ea typeface="SimHei" panose="02010609060101010101" pitchFamily="49" charset="-122"/>
                <a:cs typeface="Times New Roman" panose="02020603050405020304" pitchFamily="18" charset="0"/>
              </a:rPr>
              <a:t/>
            </a:r>
            <a:br>
              <a:rPr lang="en-US" altLang="zh-TW" sz="2400" b="1" dirty="0">
                <a:solidFill>
                  <a:srgbClr val="7030A0"/>
                </a:solidFill>
                <a:latin typeface="Times New Roman" panose="02020603050405020304" pitchFamily="18" charset="0"/>
                <a:ea typeface="SimHei" panose="02010609060101010101" pitchFamily="49" charset="-122"/>
                <a:cs typeface="Times New Roman" panose="02020603050405020304" pitchFamily="18" charset="0"/>
              </a:rPr>
            </a:br>
            <a:endParaRPr lang="zh-HK" altLang="en-US" sz="2400" dirty="0">
              <a:solidFill>
                <a:srgbClr val="7030A0"/>
              </a:solidFill>
            </a:endParaRPr>
          </a:p>
        </p:txBody>
      </p:sp>
      <p:sp>
        <p:nvSpPr>
          <p:cNvPr id="3" name="內容版面配置區 2"/>
          <p:cNvSpPr>
            <a:spLocks noGrp="1"/>
          </p:cNvSpPr>
          <p:nvPr>
            <p:ph idx="1"/>
          </p:nvPr>
        </p:nvSpPr>
        <p:spPr>
          <a:xfrm>
            <a:off x="255359" y="1342400"/>
            <a:ext cx="8432482" cy="4525963"/>
          </a:xfrm>
        </p:spPr>
        <p:txBody>
          <a:bodyPr/>
          <a:lstStyle/>
          <a:p>
            <a:pPr>
              <a:spcBef>
                <a:spcPts val="450"/>
              </a:spcBef>
            </a:pPr>
            <a:r>
              <a:rPr lang="zh-HK" altLang="en-US" sz="1400" dirty="0">
                <a:latin typeface="微軟正黑體" panose="020B0604030504040204" pitchFamily="34" charset="-120"/>
                <a:ea typeface="微軟正黑體" panose="020B0604030504040204" pitchFamily="34" charset="-120"/>
                <a:cs typeface="Times New Roman" panose="02020603050405020304" pitchFamily="18" charset="0"/>
              </a:rPr>
              <a:t>基建和交通將距離拉近，例如蓮塘關口、港珠澳大橋、深中通道</a:t>
            </a:r>
            <a:r>
              <a:rPr lang="zh-HK"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等</a:t>
            </a:r>
            <a:endParaRPr lang="en-US" altLang="zh-HK"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450"/>
              </a:spcBef>
            </a:pPr>
            <a:r>
              <a:rPr lang="en-US" altLang="zh-HK" sz="1200" dirty="0" smtClean="0">
                <a:latin typeface="微軟正黑體" panose="020B0604030504040204" pitchFamily="34" charset="-120"/>
                <a:ea typeface="微軟正黑體" panose="020B0604030504040204" pitchFamily="34" charset="-120"/>
                <a:cs typeface="Times New Roman" panose="02020603050405020304" pitchFamily="18" charset="0"/>
              </a:rPr>
              <a:t>Infrastructure and transportation shorten the distance, </a:t>
            </a:r>
            <a:br>
              <a:rPr lang="en-US" altLang="zh-HK" sz="12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HK" sz="1200" dirty="0" smtClean="0">
                <a:latin typeface="微軟正黑體" panose="020B0604030504040204" pitchFamily="34" charset="-120"/>
                <a:ea typeface="微軟正黑體" panose="020B0604030504040204" pitchFamily="34" charset="-120"/>
                <a:cs typeface="Times New Roman" panose="02020603050405020304" pitchFamily="18" charset="0"/>
              </a:rPr>
              <a:t>e.g. </a:t>
            </a:r>
            <a:r>
              <a:rPr lang="en-US" altLang="zh-HK" sz="1200" dirty="0" err="1" smtClean="0">
                <a:latin typeface="微軟正黑體" panose="020B0604030504040204" pitchFamily="34" charset="-120"/>
                <a:ea typeface="微軟正黑體" panose="020B0604030504040204" pitchFamily="34" charset="-120"/>
                <a:cs typeface="Times New Roman" panose="02020603050405020304" pitchFamily="18" charset="0"/>
              </a:rPr>
              <a:t>Liantang</a:t>
            </a:r>
            <a:r>
              <a:rPr lang="en-US" altLang="zh-HK" sz="1200" dirty="0" smtClean="0">
                <a:latin typeface="微軟正黑體" panose="020B0604030504040204" pitchFamily="34" charset="-120"/>
                <a:ea typeface="微軟正黑體" panose="020B0604030504040204" pitchFamily="34" charset="-120"/>
                <a:cs typeface="Times New Roman" panose="02020603050405020304" pitchFamily="18" charset="0"/>
              </a:rPr>
              <a:t> Boundary Control Point, </a:t>
            </a:r>
            <a:r>
              <a:rPr lang="en-US" altLang="zh-HK" sz="1200" dirty="0">
                <a:latin typeface="微軟正黑體" panose="020B0604030504040204" pitchFamily="34" charset="-120"/>
                <a:ea typeface="微軟正黑體" panose="020B0604030504040204" pitchFamily="34" charset="-120"/>
              </a:rPr>
              <a:t>Hong Kong-Zhuhai-Macao </a:t>
            </a:r>
            <a:r>
              <a:rPr lang="en-US" altLang="zh-HK" sz="1200" dirty="0" smtClean="0">
                <a:latin typeface="微軟正黑體" panose="020B0604030504040204" pitchFamily="34" charset="-120"/>
                <a:ea typeface="微軟正黑體" panose="020B0604030504040204" pitchFamily="34" charset="-120"/>
              </a:rPr>
              <a:t>Bridge</a:t>
            </a:r>
            <a:r>
              <a:rPr lang="en-US" altLang="zh-HK" sz="12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HK" sz="1200" dirty="0" err="1">
                <a:latin typeface="微軟正黑體" panose="020B0604030504040204" pitchFamily="34" charset="-120"/>
                <a:ea typeface="微軟正黑體" panose="020B0604030504040204" pitchFamily="34" charset="-120"/>
              </a:rPr>
              <a:t>ShenZhen-ZhongShan</a:t>
            </a:r>
            <a:r>
              <a:rPr lang="en-US" altLang="zh-HK" sz="1200" dirty="0">
                <a:latin typeface="微軟正黑體" panose="020B0604030504040204" pitchFamily="34" charset="-120"/>
                <a:ea typeface="微軟正黑體" panose="020B0604030504040204" pitchFamily="34" charset="-120"/>
              </a:rPr>
              <a:t> </a:t>
            </a:r>
            <a:r>
              <a:rPr lang="en-US" altLang="zh-HK" sz="1200" dirty="0" smtClean="0">
                <a:latin typeface="微軟正黑體" panose="020B0604030504040204" pitchFamily="34" charset="-120"/>
                <a:ea typeface="微軟正黑體" panose="020B0604030504040204" pitchFamily="34" charset="-120"/>
              </a:rPr>
              <a:t>Bridge</a:t>
            </a:r>
            <a:endParaRPr lang="en-US" altLang="zh-HK" sz="1200"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450"/>
              </a:spcBef>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2018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月國務院推出的港澳台居民居住證申領，豐富了粵港澳「一小時生活圈」的布局。</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HK" sz="1200" dirty="0" smtClean="0">
                <a:latin typeface="微軟正黑體" panose="020B0604030504040204" pitchFamily="34" charset="-120"/>
                <a:ea typeface="微軟正黑體" panose="020B0604030504040204" pitchFamily="34" charset="-120"/>
              </a:rPr>
              <a:t>In the August of 2018, State Council of Central Government has launched </a:t>
            </a:r>
            <a:br>
              <a:rPr lang="en-US" altLang="zh-HK" sz="1200" dirty="0" smtClean="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the Regulations of the </a:t>
            </a:r>
            <a:r>
              <a:rPr lang="en-US" altLang="zh-HK" sz="1200" dirty="0">
                <a:latin typeface="微軟正黑體" panose="020B0604030504040204" pitchFamily="34" charset="-120"/>
                <a:ea typeface="微軟正黑體" panose="020B0604030504040204" pitchFamily="34" charset="-120"/>
              </a:rPr>
              <a:t>Application of Residence Permit for Hong Kong, Macao and Taiwan </a:t>
            </a:r>
            <a:r>
              <a:rPr lang="en-US" altLang="zh-HK" sz="1200" dirty="0" smtClean="0">
                <a:latin typeface="微軟正黑體" panose="020B0604030504040204" pitchFamily="34" charset="-120"/>
                <a:ea typeface="微軟正黑體" panose="020B0604030504040204" pitchFamily="34" charset="-120"/>
              </a:rPr>
              <a:t>Residents, </a:t>
            </a:r>
            <a:br>
              <a:rPr lang="en-US" altLang="zh-HK" sz="1200" dirty="0" smtClean="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so that it enriched the “one hour living circle” at Guangdong, Hong Kong and Macao</a:t>
            </a:r>
            <a:endParaRPr lang="zh-HK" altLang="en-US" sz="12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611560" y="3107032"/>
            <a:ext cx="4977147" cy="2909801"/>
          </a:xfrm>
          <a:prstGeom prst="rect">
            <a:avLst/>
          </a:prstGeom>
        </p:spPr>
      </p:pic>
      <p:sp>
        <p:nvSpPr>
          <p:cNvPr id="5" name="文字方塊 4"/>
          <p:cNvSpPr txBox="1"/>
          <p:nvPr/>
        </p:nvSpPr>
        <p:spPr>
          <a:xfrm>
            <a:off x="5796136" y="2968532"/>
            <a:ext cx="232494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圖片來源</a:t>
            </a:r>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大公報</a:t>
            </a:r>
            <a:r>
              <a:rPr lang="en-US" altLang="zh-TW" sz="1200" dirty="0">
                <a:latin typeface="微軟正黑體" panose="020B0604030504040204" pitchFamily="34" charset="-120"/>
                <a:ea typeface="微軟正黑體" panose="020B0604030504040204" pitchFamily="34" charset="-120"/>
              </a:rPr>
              <a:t>(2017)</a:t>
            </a:r>
            <a:endParaRPr lang="zh-HK" altLang="en-US" sz="12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6560366" y="6442303"/>
            <a:ext cx="2133600" cy="476250"/>
          </a:xfrm>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27</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54919" y="3462288"/>
            <a:ext cx="2607378" cy="2554545"/>
          </a:xfrm>
          <a:prstGeom prst="rect">
            <a:avLst/>
          </a:prstGeom>
          <a:solidFill>
            <a:srgbClr val="FFCCCC"/>
          </a:solidFill>
        </p:spPr>
        <p:txBody>
          <a:bodyPr wrap="square" rtlCol="0">
            <a:spAutoFit/>
          </a:bodyPr>
          <a:lstStyle/>
          <a:p>
            <a:r>
              <a:rPr lang="zh-TW" altLang="en-US" sz="1000" dirty="0" smtClean="0">
                <a:latin typeface="微軟正黑體" panose="020B0604030504040204" pitchFamily="34" charset="-120"/>
                <a:ea typeface="微軟正黑體" panose="020B0604030504040204" pitchFamily="34" charset="-120"/>
              </a:rPr>
              <a:t>備註：在</a:t>
            </a:r>
            <a:r>
              <a:rPr lang="zh-TW" altLang="en-US" sz="1000" dirty="0">
                <a:latin typeface="微軟正黑體" panose="020B0604030504040204" pitchFamily="34" charset="-120"/>
                <a:ea typeface="微軟正黑體" panose="020B0604030504040204" pitchFamily="34" charset="-120"/>
              </a:rPr>
              <a:t>內地居住並符合資格的香港居民可申請領取居住證。持證人可在內地的居住地依法享有三項權利、六項基本公共服務及九項便利，涵蓋就業、教育、醫療、旅遊、金融等日常生活</a:t>
            </a:r>
            <a:r>
              <a:rPr lang="zh-TW" altLang="en-US" sz="1000" dirty="0" smtClean="0">
                <a:latin typeface="微軟正黑體" panose="020B0604030504040204" pitchFamily="34" charset="-120"/>
                <a:ea typeface="微軟正黑體" panose="020B0604030504040204" pitchFamily="34" charset="-120"/>
              </a:rPr>
              <a:t>範疇</a:t>
            </a:r>
            <a:r>
              <a:rPr lang="en-US" altLang="zh-TW" sz="1000" dirty="0" smtClean="0">
                <a:latin typeface="微軟正黑體" panose="020B0604030504040204" pitchFamily="34" charset="-120"/>
                <a:ea typeface="微軟正黑體" panose="020B0604030504040204" pitchFamily="34" charset="-120"/>
              </a:rPr>
              <a:t/>
            </a:r>
            <a:br>
              <a:rPr lang="en-US" altLang="zh-TW" sz="1000" dirty="0" smtClean="0">
                <a:latin typeface="微軟正黑體" panose="020B0604030504040204" pitchFamily="34" charset="-120"/>
                <a:ea typeface="微軟正黑體" panose="020B0604030504040204" pitchFamily="34" charset="-120"/>
              </a:rPr>
            </a:br>
            <a:r>
              <a:rPr lang="en-US" altLang="zh-HK" sz="1000" dirty="0" smtClean="0">
                <a:latin typeface="微軟正黑體" panose="020B0604030504040204" pitchFamily="34" charset="-120"/>
                <a:ea typeface="微軟正黑體" panose="020B0604030504040204" pitchFamily="34" charset="-120"/>
              </a:rPr>
              <a:t>Remarks:  A </a:t>
            </a:r>
            <a:r>
              <a:rPr lang="en-US" altLang="zh-HK" sz="1000" dirty="0">
                <a:latin typeface="微軟正黑體" panose="020B0604030504040204" pitchFamily="34" charset="-120"/>
                <a:ea typeface="微軟正黑體" panose="020B0604030504040204" pitchFamily="34" charset="-120"/>
              </a:rPr>
              <a:t>residence permit holder is entitled to enjoy, in accordance with the law, three categories of rights, six basic public services and nine facilitation measures in the place where he or she is residing, covering areas relating to daily living including employment, education, medical care, travel, financial services and so </a:t>
            </a:r>
            <a:r>
              <a:rPr lang="en-US" altLang="zh-HK" sz="1000" dirty="0" smtClean="0">
                <a:latin typeface="微軟正黑體" panose="020B0604030504040204" pitchFamily="34" charset="-120"/>
                <a:ea typeface="微軟正黑體" panose="020B0604030504040204" pitchFamily="34" charset="-120"/>
              </a:rPr>
              <a:t>on</a:t>
            </a:r>
          </a:p>
          <a:p>
            <a:endParaRPr lang="en-US" altLang="zh-HK" sz="1000" dirty="0" smtClean="0">
              <a:latin typeface="微軟正黑體" panose="020B0604030504040204" pitchFamily="34" charset="-120"/>
              <a:ea typeface="微軟正黑體" panose="020B0604030504040204" pitchFamily="34" charset="-120"/>
            </a:endParaRPr>
          </a:p>
          <a:p>
            <a:r>
              <a:rPr lang="en-US" altLang="zh-HK" sz="1000" dirty="0" smtClean="0">
                <a:latin typeface="微軟正黑體" panose="020B0604030504040204" pitchFamily="34" charset="-120"/>
                <a:ea typeface="微軟正黑體" panose="020B0604030504040204" pitchFamily="34" charset="-120"/>
              </a:rPr>
              <a:t>Press release of HKSAR: August 16, 2018</a:t>
            </a:r>
            <a:endParaRPr lang="zh-HK" altLang="en-US" sz="1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654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245135" y="228796"/>
            <a:ext cx="8795481" cy="10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2475"/>
              </a:lnSpc>
              <a:spcBef>
                <a:spcPts val="450"/>
              </a:spcBef>
              <a:buNone/>
            </a:pP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中國及香港特區政府逐漸推出便民政策 </a:t>
            </a:r>
            <a:endPar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475"/>
              </a:lnSpc>
              <a:spcBef>
                <a:spcPts val="450"/>
              </a:spcBef>
              <a:buNone/>
            </a:pP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Implementation of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Government policies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to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encourage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the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elderly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staying at Guangdong </a:t>
            </a:r>
            <a:endPar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3" name="資料庫圖表 2"/>
          <p:cNvGraphicFramePr/>
          <p:nvPr>
            <p:extLst>
              <p:ext uri="{D42A27DB-BD31-4B8C-83A1-F6EECF244321}">
                <p14:modId xmlns:p14="http://schemas.microsoft.com/office/powerpoint/2010/main" val="1554158361"/>
              </p:ext>
            </p:extLst>
          </p:nvPr>
        </p:nvGraphicFramePr>
        <p:xfrm>
          <a:off x="180103" y="1283110"/>
          <a:ext cx="8506697" cy="502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www.helpinghand.org.hk/UserFiles/Image/ZQ-Photo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12" r="10346"/>
          <a:stretch/>
        </p:blipFill>
        <p:spPr bwMode="auto">
          <a:xfrm>
            <a:off x="5077618" y="2272300"/>
            <a:ext cx="3238798" cy="73163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917295"/>
            <a:ext cx="3168352" cy="1293707"/>
          </a:xfrm>
          <a:prstGeom prst="rect">
            <a:avLst/>
          </a:prstGeom>
        </p:spPr>
      </p:pic>
      <p:sp>
        <p:nvSpPr>
          <p:cNvPr id="8" name="文字方塊 7"/>
          <p:cNvSpPr txBox="1"/>
          <p:nvPr/>
        </p:nvSpPr>
        <p:spPr>
          <a:xfrm>
            <a:off x="6553200" y="6490643"/>
            <a:ext cx="4248472" cy="230832"/>
          </a:xfrm>
          <a:prstGeom prst="rect">
            <a:avLst/>
          </a:prstGeom>
          <a:noFill/>
        </p:spPr>
        <p:txBody>
          <a:bodyPr wrap="square" rtlCol="0">
            <a:spAutoFit/>
          </a:bodyPr>
          <a:lstStyle/>
          <a:p>
            <a:r>
              <a:rPr lang="zh-TW" altLang="en-US" sz="900" dirty="0">
                <a:latin typeface="微軟正黑體" panose="020B0604030504040204" pitchFamily="34" charset="-120"/>
                <a:ea typeface="微軟正黑體" panose="020B0604030504040204" pitchFamily="34" charset="-120"/>
              </a:rPr>
              <a:t>圖片來源</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社會福利署網頁、伸手助人協會網頁</a:t>
            </a:r>
            <a:endParaRPr lang="zh-HK" altLang="en-US" sz="900" dirty="0">
              <a:latin typeface="微軟正黑體" panose="020B0604030504040204" pitchFamily="34" charset="-120"/>
              <a:ea typeface="微軟正黑體" panose="020B0604030504040204" pitchFamily="34" charset="-120"/>
            </a:endParaRPr>
          </a:p>
        </p:txBody>
      </p:sp>
      <p:sp>
        <p:nvSpPr>
          <p:cNvPr id="6" name="向右箭號 5"/>
          <p:cNvSpPr/>
          <p:nvPr/>
        </p:nvSpPr>
        <p:spPr>
          <a:xfrm>
            <a:off x="3851920" y="2942632"/>
            <a:ext cx="360040"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9" name="投影片編號版面配置區 8"/>
          <p:cNvSpPr>
            <a:spLocks noGrp="1"/>
          </p:cNvSpPr>
          <p:nvPr>
            <p:ph type="sldNum" sz="quarter" idx="12"/>
          </p:nvPr>
        </p:nvSpPr>
        <p:spPr/>
        <p:txBody>
          <a:bodyPr/>
          <a:lstStyle/>
          <a:p>
            <a:pPr>
              <a:defRPr/>
            </a:pPr>
            <a:fld id="{0C0F80DF-4A53-42DF-A562-950DF0BEECC4}"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28</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36668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é·èçæ´»æ´¥è²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9132" y="1203891"/>
            <a:ext cx="2865155" cy="3122312"/>
          </a:xfrm>
          <a:prstGeom prst="rect">
            <a:avLst/>
          </a:prstGeom>
          <a:noFill/>
          <a:extLst>
            <a:ext uri="{909E8E84-426E-40DD-AFC4-6F175D3DCCD1}">
              <a14:hiddenFill xmlns:a14="http://schemas.microsoft.com/office/drawing/2010/main">
                <a:solidFill>
                  <a:srgbClr val="FFFFFF"/>
                </a:solidFill>
              </a14:hiddenFill>
            </a:ext>
          </a:extLst>
        </p:spPr>
      </p:pic>
      <p:sp>
        <p:nvSpPr>
          <p:cNvPr id="37891" name="內容版面配置區 2"/>
          <p:cNvSpPr txBox="1">
            <a:spLocks/>
          </p:cNvSpPr>
          <p:nvPr/>
        </p:nvSpPr>
        <p:spPr bwMode="auto">
          <a:xfrm>
            <a:off x="1979712" y="-459432"/>
            <a:ext cx="3816424" cy="280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03225" indent="-236538">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1">
              <a:lnSpc>
                <a:spcPct val="110000"/>
              </a:lnSpc>
              <a:spcBef>
                <a:spcPct val="20000"/>
              </a:spcBef>
            </a:pPr>
            <a:endParaRPr lang="en-US" altLang="zh-TW" sz="2100" b="1" dirty="0">
              <a:latin typeface="Times New Roman" panose="02020603050405020304" pitchFamily="18" charset="0"/>
              <a:ea typeface="SimHei" panose="02010609060101010101" pitchFamily="49" charset="-122"/>
              <a:cs typeface="Times New Roman" panose="02020603050405020304" pitchFamily="18" charset="0"/>
            </a:endParaRPr>
          </a:p>
          <a:p>
            <a:pPr lvl="1">
              <a:lnSpc>
                <a:spcPct val="110000"/>
              </a:lnSpc>
              <a:spcBef>
                <a:spcPct val="20000"/>
              </a:spcBef>
            </a:pPr>
            <a:endParaRPr lang="en-US" altLang="zh-TW" sz="2100" b="1" dirty="0">
              <a:latin typeface="Times New Roman" panose="02020603050405020304" pitchFamily="18" charset="0"/>
              <a:ea typeface="SimHei" panose="02010609060101010101" pitchFamily="49" charset="-122"/>
              <a:cs typeface="Times New Roman" panose="02020603050405020304" pitchFamily="18" charset="0"/>
            </a:endParaRPr>
          </a:p>
          <a:p>
            <a:pPr lvl="1">
              <a:lnSpc>
                <a:spcPct val="110000"/>
              </a:lnSpc>
              <a:spcBef>
                <a:spcPct val="20000"/>
              </a:spcBef>
            </a:pPr>
            <a:endParaRPr lang="en-US" altLang="zh-TW" sz="2100" b="1" dirty="0">
              <a:latin typeface="Times New Roman" panose="02020603050405020304" pitchFamily="18" charset="0"/>
              <a:ea typeface="SimHei" panose="02010609060101010101" pitchFamily="49" charset="-122"/>
              <a:cs typeface="Times New Roman" panose="02020603050405020304" pitchFamily="18" charset="0"/>
            </a:endParaRPr>
          </a:p>
          <a:p>
            <a:pPr eaLnBrk="1" hangingPunct="1">
              <a:lnSpc>
                <a:spcPct val="100000"/>
              </a:lnSpc>
              <a:spcBef>
                <a:spcPct val="20000"/>
              </a:spcBef>
              <a:buFontTx/>
              <a:buChar char="•"/>
            </a:pPr>
            <a:endParaRPr lang="en-US" altLang="zh-TW" sz="1800" b="1" dirty="0">
              <a:solidFill>
                <a:srgbClr val="632523"/>
              </a:solidFill>
              <a:latin typeface="Times New Roman" panose="02020603050405020304" pitchFamily="18" charset="0"/>
              <a:ea typeface="SimSun" panose="02010600030101010101" pitchFamily="2" charset="-122"/>
              <a:cs typeface="Times New Roman" panose="02020603050405020304" pitchFamily="18" charset="0"/>
            </a:endParaRPr>
          </a:p>
          <a:p>
            <a:pPr lvl="1" eaLnBrk="1" hangingPunct="1">
              <a:lnSpc>
                <a:spcPct val="100000"/>
              </a:lnSpc>
              <a:spcBef>
                <a:spcPct val="20000"/>
              </a:spcBef>
              <a:buFontTx/>
              <a:buChar char="–"/>
            </a:pPr>
            <a:endParaRPr lang="en-US" altLang="zh-TW" sz="1500" b="1" dirty="0">
              <a:solidFill>
                <a:srgbClr val="632523"/>
              </a:solidFill>
              <a:latin typeface="SimSun" panose="02010600030101010101" pitchFamily="2" charset="-122"/>
              <a:ea typeface="SimSun" panose="02010600030101010101" pitchFamily="2" charset="-122"/>
              <a:cs typeface="Times New Roman" panose="02020603050405020304" pitchFamily="18" charset="0"/>
            </a:endParaRPr>
          </a:p>
          <a:p>
            <a:pPr lvl="1" eaLnBrk="1" hangingPunct="1">
              <a:lnSpc>
                <a:spcPct val="100000"/>
              </a:lnSpc>
              <a:spcBef>
                <a:spcPct val="20000"/>
              </a:spcBef>
              <a:buFontTx/>
              <a:buChar char="–"/>
            </a:pPr>
            <a:endParaRPr lang="en-US" altLang="zh-TW" sz="1500" b="1" dirty="0">
              <a:solidFill>
                <a:srgbClr val="632523"/>
              </a:solidFill>
              <a:latin typeface="SimSun" panose="02010600030101010101" pitchFamily="2" charset="-122"/>
              <a:ea typeface="SimSun" panose="02010600030101010101" pitchFamily="2" charset="-122"/>
              <a:cs typeface="Times New Roman" panose="02020603050405020304" pitchFamily="18" charset="0"/>
            </a:endParaRPr>
          </a:p>
          <a:p>
            <a:pPr lvl="1" eaLnBrk="1" hangingPunct="1">
              <a:lnSpc>
                <a:spcPct val="100000"/>
              </a:lnSpc>
              <a:spcBef>
                <a:spcPct val="20000"/>
              </a:spcBef>
              <a:buFontTx/>
              <a:buChar char="–"/>
            </a:pPr>
            <a:endParaRPr lang="zh-TW" altLang="en-US" sz="1500" b="1" dirty="0">
              <a:solidFill>
                <a:srgbClr val="632523"/>
              </a:solidFill>
              <a:latin typeface="SimSun" panose="02010600030101010101" pitchFamily="2" charset="-122"/>
              <a:ea typeface="SimSun" panose="02010600030101010101" pitchFamily="2" charset="-122"/>
              <a:cs typeface="Times New Roman" panose="02020603050405020304" pitchFamily="18" charset="0"/>
            </a:endParaRPr>
          </a:p>
        </p:txBody>
      </p:sp>
      <p:graphicFrame>
        <p:nvGraphicFramePr>
          <p:cNvPr id="3" name="資料庫圖表 2"/>
          <p:cNvGraphicFramePr/>
          <p:nvPr>
            <p:extLst>
              <p:ext uri="{D42A27DB-BD31-4B8C-83A1-F6EECF244321}">
                <p14:modId xmlns:p14="http://schemas.microsoft.com/office/powerpoint/2010/main" val="657371283"/>
              </p:ext>
            </p:extLst>
          </p:nvPr>
        </p:nvGraphicFramePr>
        <p:xfrm>
          <a:off x="180103" y="1283110"/>
          <a:ext cx="3599809" cy="502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字方塊 7"/>
          <p:cNvSpPr txBox="1"/>
          <p:nvPr/>
        </p:nvSpPr>
        <p:spPr>
          <a:xfrm>
            <a:off x="4438328" y="6390203"/>
            <a:ext cx="4248472"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圖片來源</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社會福利署網頁、伸手助人協會網頁</a:t>
            </a:r>
            <a:endParaRPr lang="zh-HK" altLang="en-US" sz="1200" dirty="0">
              <a:latin typeface="微軟正黑體" panose="020B0604030504040204" pitchFamily="34" charset="-120"/>
              <a:ea typeface="微軟正黑體" panose="020B0604030504040204" pitchFamily="34" charset="-120"/>
            </a:endParaRPr>
          </a:p>
        </p:txBody>
      </p:sp>
      <p:sp>
        <p:nvSpPr>
          <p:cNvPr id="11" name="向右箭號 10"/>
          <p:cNvSpPr/>
          <p:nvPr/>
        </p:nvSpPr>
        <p:spPr>
          <a:xfrm>
            <a:off x="3776863" y="3399520"/>
            <a:ext cx="360040" cy="2160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文字方塊 6"/>
          <p:cNvSpPr txBox="1"/>
          <p:nvPr/>
        </p:nvSpPr>
        <p:spPr>
          <a:xfrm>
            <a:off x="4299132" y="3491853"/>
            <a:ext cx="2885813" cy="2516073"/>
          </a:xfrm>
          <a:prstGeom prst="rect">
            <a:avLst/>
          </a:prstGeom>
          <a:solidFill>
            <a:srgbClr val="CCFF66"/>
          </a:solidFill>
          <a:ln>
            <a:solidFill>
              <a:srgbClr val="00B050"/>
            </a:solidFill>
          </a:ln>
        </p:spPr>
        <p:txBody>
          <a:bodyPr wrap="square" rtlCol="0">
            <a:spAutoFit/>
          </a:bodyPr>
          <a:lstStyle/>
          <a:p>
            <a:r>
              <a:rPr lang="en-US" altLang="zh-TW" sz="1050" dirty="0">
                <a:latin typeface="微軟正黑體" panose="020B0604030504040204" pitchFamily="34" charset="-120"/>
                <a:ea typeface="微軟正黑體" panose="020B0604030504040204" pitchFamily="34" charset="-120"/>
              </a:rPr>
              <a:t>2018</a:t>
            </a:r>
            <a:r>
              <a:rPr lang="zh-HK" altLang="en-US"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latin typeface="微軟正黑體" panose="020B0604030504040204" pitchFamily="34" charset="-120"/>
                <a:ea typeface="微軟正黑體" panose="020B0604030504040204" pitchFamily="34" charset="-120"/>
              </a:rPr>
              <a:t>施政報告</a:t>
            </a:r>
            <a:r>
              <a:rPr lang="en-US" altLang="zh-HK"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latin typeface="微軟正黑體" panose="020B0604030504040204" pitchFamily="34" charset="-120"/>
                <a:ea typeface="微軟正黑體" panose="020B0604030504040204" pitchFamily="34" charset="-120"/>
              </a:rPr>
              <a:t>提出</a:t>
            </a:r>
            <a:r>
              <a:rPr lang="en-US" altLang="zh-TW" sz="1050" dirty="0" smtClean="0">
                <a:latin typeface="微軟正黑體" panose="020B0604030504040204" pitchFamily="34" charset="-120"/>
                <a:ea typeface="微軟正黑體" panose="020B0604030504040204" pitchFamily="34" charset="-120"/>
              </a:rPr>
              <a:t>:</a:t>
            </a:r>
          </a:p>
          <a:p>
            <a:endParaRPr lang="en-US" altLang="zh-TW" sz="1050" dirty="0">
              <a:latin typeface="微軟正黑體" panose="020B0604030504040204" pitchFamily="34" charset="-120"/>
              <a:ea typeface="微軟正黑體" panose="020B0604030504040204" pitchFamily="34" charset="-120"/>
            </a:endParaRPr>
          </a:p>
          <a:p>
            <a:r>
              <a:rPr lang="zh-TW" altLang="en-US" sz="1050" dirty="0" smtClean="0">
                <a:latin typeface="微軟正黑體" panose="020B0604030504040204" pitchFamily="34" charset="-120"/>
                <a:ea typeface="微軟正黑體" panose="020B0604030504040204" pitchFamily="34" charset="-120"/>
              </a:rPr>
              <a:t>把</a:t>
            </a:r>
            <a:r>
              <a:rPr lang="zh-TW" altLang="en-US" sz="1050" dirty="0">
                <a:latin typeface="微軟正黑體" panose="020B0604030504040204" pitchFamily="34" charset="-120"/>
                <a:ea typeface="微軟正黑體" panose="020B0604030504040204" pitchFamily="34" charset="-120"/>
              </a:rPr>
              <a:t>長者生活津貼擴展至廣東和福建兩省，向合資格長者每月發放該津貼</a:t>
            </a:r>
            <a:endParaRPr lang="en-US" altLang="zh-TW" sz="1050" dirty="0">
              <a:latin typeface="微軟正黑體" panose="020B0604030504040204" pitchFamily="34" charset="-120"/>
              <a:ea typeface="微軟正黑體" panose="020B0604030504040204" pitchFamily="34" charset="-120"/>
            </a:endParaRPr>
          </a:p>
          <a:p>
            <a:r>
              <a:rPr lang="zh-TW" altLang="en-US" sz="1050" dirty="0">
                <a:latin typeface="微軟正黑體" panose="020B0604030504040204" pitchFamily="34" charset="-120"/>
                <a:ea typeface="微軟正黑體" panose="020B0604030504040204" pitchFamily="34" charset="-120"/>
              </a:rPr>
              <a:t>（包括普通額和高額津貼</a:t>
            </a:r>
            <a:r>
              <a:rPr lang="zh-TW" altLang="en-US" sz="1050" dirty="0" smtClean="0">
                <a:latin typeface="微軟正黑體" panose="020B0604030504040204" pitchFamily="34" charset="-120"/>
                <a:ea typeface="微軟正黑體" panose="020B0604030504040204" pitchFamily="34" charset="-120"/>
              </a:rPr>
              <a:t>）</a:t>
            </a:r>
            <a:endParaRPr lang="en-US" altLang="zh-TW" sz="1050" dirty="0">
              <a:latin typeface="微軟正黑體" panose="020B0604030504040204" pitchFamily="34" charset="-120"/>
              <a:ea typeface="微軟正黑體" panose="020B0604030504040204" pitchFamily="34" charset="-120"/>
            </a:endParaRPr>
          </a:p>
          <a:p>
            <a:endParaRPr lang="en-US" altLang="zh-TW" sz="1050" dirty="0" smtClean="0">
              <a:latin typeface="微軟正黑體" panose="020B0604030504040204" pitchFamily="34" charset="-120"/>
              <a:ea typeface="微軟正黑體" panose="020B0604030504040204" pitchFamily="34" charset="-120"/>
            </a:endParaRPr>
          </a:p>
          <a:p>
            <a:r>
              <a:rPr lang="en-US" altLang="zh-HK" sz="1050" dirty="0" smtClean="0">
                <a:latin typeface="微軟正黑體" panose="020B0604030504040204" pitchFamily="34" charset="-120"/>
                <a:ea typeface="微軟正黑體" panose="020B0604030504040204" pitchFamily="34" charset="-120"/>
              </a:rPr>
              <a:t>The CE Policy address in 2018:</a:t>
            </a:r>
          </a:p>
          <a:p>
            <a:endParaRPr lang="en-US" altLang="zh-HK" sz="1050" dirty="0">
              <a:latin typeface="微軟正黑體" panose="020B0604030504040204" pitchFamily="34" charset="-120"/>
              <a:ea typeface="微軟正黑體" panose="020B0604030504040204" pitchFamily="34" charset="-120"/>
            </a:endParaRPr>
          </a:p>
          <a:p>
            <a:r>
              <a:rPr lang="en-US" altLang="zh-HK" sz="1050" dirty="0" smtClean="0">
                <a:latin typeface="微軟正黑體" panose="020B0604030504040204" pitchFamily="34" charset="-120"/>
                <a:ea typeface="微軟正黑體" panose="020B0604030504040204" pitchFamily="34" charset="-120"/>
              </a:rPr>
              <a:t>To </a:t>
            </a:r>
            <a:r>
              <a:rPr lang="en-US" altLang="zh-HK" sz="1050" dirty="0">
                <a:latin typeface="微軟正黑體" panose="020B0604030504040204" pitchFamily="34" charset="-120"/>
                <a:ea typeface="微軟正黑體" panose="020B0604030504040204" pitchFamily="34" charset="-120"/>
              </a:rPr>
              <a:t>further facilitate Hong Kong elderly persons who choose to reside in Guangdong and Fujian, the Government will extend the Old Age Living Allowance to the two provinces to provide monthly payment (including Normal and Higher allowances) for eligible elderly persons</a:t>
            </a:r>
            <a:r>
              <a:rPr lang="en-US" altLang="zh-HK" sz="1050" dirty="0" smtClean="0">
                <a:latin typeface="微軟正黑體" panose="020B0604030504040204" pitchFamily="34" charset="-120"/>
                <a:ea typeface="微軟正黑體" panose="020B0604030504040204" pitchFamily="34" charset="-120"/>
              </a:rPr>
              <a:t>.</a:t>
            </a:r>
            <a:endParaRPr lang="zh-HK" altLang="en-US" sz="1050" dirty="0">
              <a:latin typeface="微軟正黑體" panose="020B0604030504040204" pitchFamily="34" charset="-120"/>
              <a:ea typeface="微軟正黑體" panose="020B0604030504040204" pitchFamily="34" charset="-120"/>
            </a:endParaRPr>
          </a:p>
        </p:txBody>
      </p:sp>
      <p:sp>
        <p:nvSpPr>
          <p:cNvPr id="9" name="投影片編號版面配置區 8"/>
          <p:cNvSpPr>
            <a:spLocks noGrp="1"/>
          </p:cNvSpPr>
          <p:nvPr>
            <p:ph type="sldNum" sz="quarter" idx="12"/>
          </p:nvPr>
        </p:nvSpPr>
        <p:spPr/>
        <p:txBody>
          <a:bodyPr/>
          <a:lstStyle/>
          <a:p>
            <a:pPr>
              <a:defRPr/>
            </a:pPr>
            <a:fld id="{0C0F80DF-4A53-42DF-A562-950DF0BEECC4}"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29</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13" name="標題 1"/>
          <p:cNvSpPr txBox="1">
            <a:spLocks/>
          </p:cNvSpPr>
          <p:nvPr/>
        </p:nvSpPr>
        <p:spPr bwMode="auto">
          <a:xfrm>
            <a:off x="180103" y="228796"/>
            <a:ext cx="8795481" cy="10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2475"/>
              </a:lnSpc>
              <a:spcBef>
                <a:spcPts val="450"/>
              </a:spcBef>
              <a:buNone/>
            </a:pP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中國及香港特區政府逐漸推出便民政策 </a:t>
            </a:r>
            <a:endPar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475"/>
              </a:lnSpc>
              <a:spcBef>
                <a:spcPts val="450"/>
              </a:spcBef>
              <a:buNone/>
            </a:pP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Implementation of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Government policies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to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encourage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the </a:t>
            </a: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public staying at Guangdong </a:t>
            </a:r>
            <a:endPar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79818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988840"/>
            <a:ext cx="8964488" cy="2232248"/>
          </a:xfrm>
        </p:spPr>
        <p:txBody>
          <a:bodyPr/>
          <a:lstStyle/>
          <a:p>
            <a:pPr algn="l"/>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solidFill>
                  <a:srgbClr val="7030A0"/>
                </a:solidFill>
                <a:latin typeface="微軟正黑體" panose="020B0604030504040204" pitchFamily="34" charset="-120"/>
                <a:ea typeface="微軟正黑體" panose="020B0604030504040204" pitchFamily="34" charset="-120"/>
              </a:rPr>
              <a:t>1. </a:t>
            </a:r>
            <a:r>
              <a:rPr lang="zh-TW" altLang="en-US" b="1" dirty="0">
                <a:solidFill>
                  <a:srgbClr val="7030A0"/>
                </a:solidFill>
                <a:latin typeface="微軟正黑體" panose="020B0604030504040204" pitchFamily="34" charset="-120"/>
                <a:ea typeface="微軟正黑體" panose="020B0604030504040204" pitchFamily="34" charset="-120"/>
              </a:rPr>
              <a:t>跨境養老經驗</a:t>
            </a:r>
            <a:r>
              <a:rPr lang="en-US" altLang="zh-TW" b="1" dirty="0">
                <a:solidFill>
                  <a:srgbClr val="7030A0"/>
                </a:solidFill>
                <a:latin typeface="微軟正黑體" panose="020B0604030504040204" pitchFamily="34" charset="-120"/>
                <a:ea typeface="微軟正黑體" panose="020B0604030504040204" pitchFamily="34" charset="-120"/>
              </a:rPr>
              <a:t/>
            </a:r>
            <a:br>
              <a:rPr lang="en-US" altLang="zh-TW" b="1" dirty="0">
                <a:solidFill>
                  <a:srgbClr val="7030A0"/>
                </a:solidFill>
                <a:latin typeface="微軟正黑體" panose="020B0604030504040204" pitchFamily="34" charset="-120"/>
                <a:ea typeface="微軟正黑體" panose="020B0604030504040204" pitchFamily="34" charset="-120"/>
              </a:rPr>
            </a:br>
            <a:r>
              <a:rPr lang="en-US" altLang="zh-TW" sz="3200" b="1" dirty="0">
                <a:solidFill>
                  <a:srgbClr val="7030A0"/>
                </a:solidFill>
                <a:latin typeface="微軟正黑體" panose="020B0604030504040204" pitchFamily="34" charset="-120"/>
                <a:ea typeface="微軟正黑體" panose="020B0604030504040204" pitchFamily="34" charset="-120"/>
              </a:rPr>
              <a:t>Cross-border Elderly Care </a:t>
            </a:r>
            <a:r>
              <a:rPr lang="en-US" altLang="zh-TW" sz="3200" b="1" dirty="0" smtClean="0">
                <a:solidFill>
                  <a:srgbClr val="7030A0"/>
                </a:solidFill>
                <a:latin typeface="微軟正黑體" panose="020B0604030504040204" pitchFamily="34" charset="-120"/>
                <a:ea typeface="微軟正黑體" panose="020B0604030504040204" pitchFamily="34" charset="-120"/>
              </a:rPr>
              <a:t>Experiences</a:t>
            </a:r>
            <a:r>
              <a:rPr lang="zh-TW" altLang="en-US" sz="8800" dirty="0">
                <a:solidFill>
                  <a:srgbClr val="7030A0"/>
                </a:solidFill>
                <a:latin typeface="Calibri" panose="020F0502020204030204"/>
                <a:ea typeface="新細明體" panose="02020500000000000000" pitchFamily="18" charset="-120"/>
              </a:rPr>
              <a:t/>
            </a:r>
            <a:br>
              <a:rPr lang="zh-TW" altLang="en-US" sz="8800" dirty="0">
                <a:solidFill>
                  <a:srgbClr val="7030A0"/>
                </a:solidFill>
                <a:latin typeface="Calibri" panose="020F0502020204030204"/>
                <a:ea typeface="新細明體" panose="02020500000000000000" pitchFamily="18" charset="-120"/>
              </a:rPr>
            </a:br>
            <a:r>
              <a:rPr lang="en-US" altLang="zh-TW" b="1" dirty="0">
                <a:solidFill>
                  <a:srgbClr val="7030A0"/>
                </a:solidFill>
                <a:latin typeface="微軟正黑體" panose="020B0604030504040204" pitchFamily="34" charset="-120"/>
                <a:ea typeface="微軟正黑體" panose="020B0604030504040204" pitchFamily="34" charset="-120"/>
              </a:rPr>
              <a:t/>
            </a:r>
            <a:br>
              <a:rPr lang="en-US" altLang="zh-TW" b="1" dirty="0">
                <a:solidFill>
                  <a:srgbClr val="7030A0"/>
                </a:solidFill>
                <a:latin typeface="微軟正黑體" panose="020B0604030504040204" pitchFamily="34" charset="-120"/>
                <a:ea typeface="微軟正黑體" panose="020B0604030504040204" pitchFamily="34" charset="-120"/>
              </a:rPr>
            </a:br>
            <a:endParaRPr lang="zh-HK" altLang="en-US" sz="3200" b="1" dirty="0">
              <a:solidFill>
                <a:srgbClr val="7030A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6372200" y="6375016"/>
            <a:ext cx="2133600" cy="476250"/>
          </a:xfrm>
        </p:spPr>
        <p:txBody>
          <a:bodyPr/>
          <a:lstStyle/>
          <a:p>
            <a:pPr>
              <a:defRPr/>
            </a:pPr>
            <a:fld id="{4DF578E0-38D1-48AE-B9EA-4D0917900733}" type="slidenum">
              <a:rPr lang="en-US" altLang="zh-TW" sz="900">
                <a:solidFill>
                  <a:schemeClr val="tx1">
                    <a:lumMod val="50000"/>
                    <a:lumOff val="50000"/>
                  </a:schemeClr>
                </a:solidFill>
                <a:latin typeface="微軟正黑體" panose="020B0604030504040204" pitchFamily="34" charset="-120"/>
                <a:ea typeface="微軟正黑體" panose="020B0604030504040204" pitchFamily="34" charset="-120"/>
              </a:rPr>
              <a:pPr>
                <a:defRPr/>
              </a:pPr>
              <a:t>3</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53519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42143"/>
            <a:ext cx="8363272" cy="1287016"/>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4. </a:t>
            </a:r>
            <a:r>
              <a:rPr lang="zh-HK"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越來越多私營服務提供者在大灣區開辦養老和醫療服務，形成討論熱點</a:t>
            </a:r>
            <a:r>
              <a:rPr lang="en-US" altLang="zh-HK"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HK"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HK"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More and more private institutions have started to provide Elderly and Medical services in Greater Bay Area</a:t>
            </a:r>
            <a:br>
              <a:rPr lang="en-US" altLang="zh-HK"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br>
            <a:endParaRPr lang="zh-HK" altLang="en-US" sz="200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pic>
        <p:nvPicPr>
          <p:cNvPr id="9220" name="Picture 4" descr="èµ°é²å¤§ç£å é«ç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013" y="2020217"/>
            <a:ext cx="3272589" cy="184083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å¤§ç£å é«ç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2" y="2165841"/>
            <a:ext cx="3048273" cy="17146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å¤§ç£å é«ç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3861048"/>
            <a:ext cx="3632258" cy="204314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5607279" y="5446652"/>
            <a:ext cx="3300400"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圖片來源</a:t>
            </a:r>
            <a:r>
              <a:rPr lang="en-US" altLang="zh-TW" sz="12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無線電視、蘋果日報、</a:t>
            </a:r>
            <a:r>
              <a:rPr lang="en-US" altLang="zh-TW" sz="1200" dirty="0">
                <a:latin typeface="微軟正黑體" panose="020B0604030504040204" pitchFamily="34" charset="-120"/>
                <a:ea typeface="微軟正黑體" panose="020B0604030504040204" pitchFamily="34" charset="-120"/>
              </a:rPr>
              <a:t>Now</a:t>
            </a:r>
            <a:r>
              <a:rPr lang="zh-TW" altLang="en-US" sz="1200" dirty="0">
                <a:latin typeface="微軟正黑體" panose="020B0604030504040204" pitchFamily="34" charset="-120"/>
                <a:ea typeface="微軟正黑體" panose="020B0604030504040204" pitchFamily="34" charset="-120"/>
              </a:rPr>
              <a:t>新聞</a:t>
            </a:r>
            <a:endParaRPr lang="zh-HK" altLang="en-US" sz="1200" dirty="0">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30</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39917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00898"/>
            <a:ext cx="8229600" cy="1143000"/>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5.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科技取替護理人手 </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Technology to substitute nursing manp</a:t>
            </a:r>
            <a:r>
              <a:rPr lang="en-US" altLang="zh-TW"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ower </a:t>
            </a:r>
            <a:endParaRPr lang="zh-HK" altLang="en-US"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3" name="內容版面配置區 2"/>
          <p:cNvSpPr>
            <a:spLocks noGrp="1"/>
          </p:cNvSpPr>
          <p:nvPr>
            <p:ph idx="1"/>
          </p:nvPr>
        </p:nvSpPr>
        <p:spPr>
          <a:xfrm>
            <a:off x="323528" y="1214901"/>
            <a:ext cx="8229600" cy="4525963"/>
          </a:xfrm>
        </p:spPr>
        <p:txBody>
          <a:bodyPr/>
          <a:lstStyle/>
          <a:p>
            <a:r>
              <a:rPr lang="zh-TW" altLang="en-US" sz="1400" dirty="0">
                <a:latin typeface="微軟正黑體" panose="020B0604030504040204" pitchFamily="34" charset="-120"/>
                <a:ea typeface="微軟正黑體" panose="020B0604030504040204" pitchFamily="34" charset="-120"/>
              </a:rPr>
              <a:t>香港特區政府將預留</a:t>
            </a:r>
            <a:r>
              <a:rPr lang="en-US" altLang="zh-TW" sz="1400" dirty="0">
                <a:latin typeface="微軟正黑體" panose="020B0604030504040204" pitchFamily="34" charset="-120"/>
                <a:ea typeface="微軟正黑體" panose="020B0604030504040204" pitchFamily="34" charset="-120"/>
              </a:rPr>
              <a:t>10</a:t>
            </a:r>
            <a:r>
              <a:rPr lang="zh-TW" altLang="en-US" sz="1400" dirty="0">
                <a:latin typeface="微軟正黑體" panose="020B0604030504040204" pitchFamily="34" charset="-120"/>
                <a:ea typeface="微軟正黑體" panose="020B0604030504040204" pitchFamily="34" charset="-120"/>
              </a:rPr>
              <a:t>億元成立「樂齡及康復創科應用基金」，資助約</a:t>
            </a:r>
            <a:r>
              <a:rPr lang="en-US" altLang="zh-TW" sz="1400" dirty="0">
                <a:latin typeface="微軟正黑體" panose="020B0604030504040204" pitchFamily="34" charset="-120"/>
                <a:ea typeface="微軟正黑體" panose="020B0604030504040204" pitchFamily="34" charset="-120"/>
              </a:rPr>
              <a:t>1200</a:t>
            </a:r>
            <a:r>
              <a:rPr lang="zh-TW" altLang="en-US" sz="1400" dirty="0">
                <a:latin typeface="微軟正黑體" panose="020B0604030504040204" pitchFamily="34" charset="-120"/>
                <a:ea typeface="微軟正黑體" panose="020B0604030504040204" pitchFamily="34" charset="-120"/>
              </a:rPr>
              <a:t>個安老服務單位試用及購置科技產品，以推動樂齡科技，改善長者的生活</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r>
              <a:rPr lang="en-US" altLang="zh-HK" sz="1200" dirty="0">
                <a:latin typeface="微軟正黑體" panose="020B0604030504040204" pitchFamily="34" charset="-120"/>
                <a:ea typeface="微軟正黑體" panose="020B0604030504040204" pitchFamily="34" charset="-120"/>
              </a:rPr>
              <a:t>The Government </a:t>
            </a:r>
            <a:r>
              <a:rPr lang="en-US" altLang="zh-HK" sz="1200" dirty="0" smtClean="0">
                <a:latin typeface="微軟正黑體" panose="020B0604030504040204" pitchFamily="34" charset="-120"/>
                <a:ea typeface="微軟正黑體" panose="020B0604030504040204" pitchFamily="34" charset="-120"/>
              </a:rPr>
              <a:t>earmark </a:t>
            </a:r>
            <a:r>
              <a:rPr lang="en-US" altLang="zh-HK" sz="1200" dirty="0">
                <a:latin typeface="微軟正黑體" panose="020B0604030504040204" pitchFamily="34" charset="-120"/>
                <a:ea typeface="微軟正黑體" panose="020B0604030504040204" pitchFamily="34" charset="-120"/>
              </a:rPr>
              <a:t>$1 billion for setting up </a:t>
            </a:r>
            <a:r>
              <a:rPr lang="en-US" altLang="zh-HK" sz="1200" dirty="0" smtClean="0">
                <a:latin typeface="微軟正黑體" panose="020B0604030504040204" pitchFamily="34" charset="-120"/>
                <a:ea typeface="微軟正黑體" panose="020B0604030504040204" pitchFamily="34" charset="-120"/>
              </a:rPr>
              <a:t/>
            </a:r>
            <a:br>
              <a:rPr lang="en-US" altLang="zh-HK" sz="1200" dirty="0" smtClean="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a </a:t>
            </a:r>
            <a:r>
              <a:rPr lang="en-US" altLang="zh-HK" sz="1200" dirty="0">
                <a:latin typeface="微軟正黑體" panose="020B0604030504040204" pitchFamily="34" charset="-120"/>
                <a:ea typeface="微軟正黑體" panose="020B0604030504040204" pitchFamily="34" charset="-120"/>
              </a:rPr>
              <a:t>Innovation and Technology Fund </a:t>
            </a:r>
            <a:r>
              <a:rPr lang="en-US" altLang="zh-HK" sz="1200" dirty="0" smtClean="0">
                <a:latin typeface="微軟正黑體" panose="020B0604030504040204" pitchFamily="34" charset="-120"/>
                <a:ea typeface="微軟正黑體" panose="020B0604030504040204" pitchFamily="34" charset="-120"/>
              </a:rPr>
              <a:t>in </a:t>
            </a:r>
            <a:r>
              <a:rPr lang="en-US" altLang="zh-HK" sz="1200" dirty="0">
                <a:latin typeface="微軟正黑體" panose="020B0604030504040204" pitchFamily="34" charset="-120"/>
                <a:ea typeface="微軟正黑體" panose="020B0604030504040204" pitchFamily="34" charset="-120"/>
              </a:rPr>
              <a:t>Elderly and Rehabilitation Care</a:t>
            </a:r>
            <a:r>
              <a:rPr lang="en-US" altLang="zh-HK" sz="1200" dirty="0" smtClean="0">
                <a:latin typeface="微軟正黑體" panose="020B0604030504040204" pitchFamily="34" charset="-120"/>
                <a:ea typeface="微軟正黑體" panose="020B0604030504040204" pitchFamily="34" charset="-120"/>
              </a:rPr>
              <a:t> to subsidize </a:t>
            </a:r>
            <a:r>
              <a:rPr lang="en-US" altLang="zh-HK" sz="1200" dirty="0">
                <a:latin typeface="微軟正黑體" panose="020B0604030504040204" pitchFamily="34" charset="-120"/>
                <a:ea typeface="微軟正黑體" panose="020B0604030504040204" pitchFamily="34" charset="-120"/>
              </a:rPr>
              <a:t>elderly service units </a:t>
            </a:r>
            <a:br>
              <a:rPr lang="en-US" altLang="zh-HK" sz="1200" dirty="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to </a:t>
            </a:r>
            <a:r>
              <a:rPr lang="en-US" altLang="zh-HK" sz="1200" dirty="0">
                <a:latin typeface="微軟正黑體" panose="020B0604030504040204" pitchFamily="34" charset="-120"/>
                <a:ea typeface="微軟正黑體" panose="020B0604030504040204" pitchFamily="34" charset="-120"/>
              </a:rPr>
              <a:t>trial use and procure technology products, </a:t>
            </a:r>
            <a:r>
              <a:rPr lang="en-US" altLang="zh-HK" sz="1200" dirty="0" smtClean="0">
                <a:latin typeface="微軟正黑體" panose="020B0604030504040204" pitchFamily="34" charset="-120"/>
                <a:ea typeface="微軟正黑體" panose="020B0604030504040204" pitchFamily="34" charset="-120"/>
              </a:rPr>
              <a:t/>
            </a:r>
            <a:br>
              <a:rPr lang="en-US" altLang="zh-HK" sz="1200" dirty="0" smtClean="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in </a:t>
            </a:r>
            <a:r>
              <a:rPr lang="en-US" altLang="zh-HK" sz="1200" dirty="0">
                <a:latin typeface="微軟正黑體" panose="020B0604030504040204" pitchFamily="34" charset="-120"/>
                <a:ea typeface="微軟正黑體" panose="020B0604030504040204" pitchFamily="34" charset="-120"/>
              </a:rPr>
              <a:t>order to promote </a:t>
            </a:r>
            <a:r>
              <a:rPr lang="en-US" altLang="zh-HK" sz="1200" dirty="0" err="1" smtClean="0">
                <a:latin typeface="微軟正黑體" panose="020B0604030504040204" pitchFamily="34" charset="-120"/>
                <a:ea typeface="微軟正黑體" panose="020B0604030504040204" pitchFamily="34" charset="-120"/>
              </a:rPr>
              <a:t>geron</a:t>
            </a:r>
            <a:r>
              <a:rPr lang="en-US" altLang="zh-HK" sz="1200" dirty="0" smtClean="0">
                <a:latin typeface="微軟正黑體" panose="020B0604030504040204" pitchFamily="34" charset="-120"/>
                <a:ea typeface="微軟正黑體" panose="020B0604030504040204" pitchFamily="34" charset="-120"/>
              </a:rPr>
              <a:t>-technology </a:t>
            </a:r>
            <a:r>
              <a:rPr lang="en-US" altLang="zh-HK" sz="1200" dirty="0">
                <a:latin typeface="微軟正黑體" panose="020B0604030504040204" pitchFamily="34" charset="-120"/>
                <a:ea typeface="微軟正黑體" panose="020B0604030504040204" pitchFamily="34" charset="-120"/>
              </a:rPr>
              <a:t>for improving the quality of life of elderly persons and </a:t>
            </a:r>
            <a:r>
              <a:rPr lang="en-US" altLang="zh-HK" sz="1200" dirty="0" smtClean="0">
                <a:latin typeface="微軟正黑體" panose="020B0604030504040204" pitchFamily="34" charset="-120"/>
                <a:ea typeface="微軟正黑體" panose="020B0604030504040204" pitchFamily="34" charset="-120"/>
              </a:rPr>
              <a:t/>
            </a:r>
            <a:br>
              <a:rPr lang="en-US" altLang="zh-HK" sz="1200" dirty="0" smtClean="0">
                <a:latin typeface="微軟正黑體" panose="020B0604030504040204" pitchFamily="34" charset="-120"/>
                <a:ea typeface="微軟正黑體" panose="020B0604030504040204" pitchFamily="34" charset="-120"/>
              </a:rPr>
            </a:br>
            <a:r>
              <a:rPr lang="en-US" altLang="zh-HK" sz="1200" dirty="0" smtClean="0">
                <a:latin typeface="微軟正黑體" panose="020B0604030504040204" pitchFamily="34" charset="-120"/>
                <a:ea typeface="微軟正黑體" panose="020B0604030504040204" pitchFamily="34" charset="-120"/>
              </a:rPr>
              <a:t>enhancing </a:t>
            </a:r>
            <a:r>
              <a:rPr lang="en-US" altLang="zh-HK" sz="1200" dirty="0">
                <a:latin typeface="微軟正黑體" panose="020B0604030504040204" pitchFamily="34" charset="-120"/>
                <a:ea typeface="微軟正黑體" panose="020B0604030504040204" pitchFamily="34" charset="-120"/>
              </a:rPr>
              <a:t>the quality of elderly services by reducing the burden and pressure of </a:t>
            </a:r>
            <a:r>
              <a:rPr lang="en-US" altLang="zh-HK" sz="1200" dirty="0" err="1">
                <a:latin typeface="微軟正黑體" panose="020B0604030504040204" pitchFamily="34" charset="-120"/>
                <a:ea typeface="微軟正黑體" panose="020B0604030504040204" pitchFamily="34" charset="-120"/>
              </a:rPr>
              <a:t>carers</a:t>
            </a:r>
            <a:r>
              <a:rPr lang="en-US" altLang="zh-HK" sz="1200" dirty="0">
                <a:latin typeface="微軟正黑體" panose="020B0604030504040204" pitchFamily="34" charset="-120"/>
                <a:ea typeface="微軟正黑體" panose="020B0604030504040204" pitchFamily="34" charset="-120"/>
              </a:rPr>
              <a:t> and care staff.</a:t>
            </a:r>
            <a:endParaRPr lang="zh-HK" altLang="en-US" sz="1200" dirty="0">
              <a:latin typeface="微軟正黑體" panose="020B0604030504040204" pitchFamily="34" charset="-120"/>
              <a:ea typeface="微軟正黑體" panose="020B0604030504040204" pitchFamily="34" charset="-120"/>
            </a:endParaRPr>
          </a:p>
        </p:txBody>
      </p:sp>
      <p:pic>
        <p:nvPicPr>
          <p:cNvPr id="10242" name="Picture 2" descr="éé«®å¸å ´åæ©èèï¼å¸å¼ç§æç ç¼ååä»£çå¬å¸æ¶æ»å®èé¢èå¸å ´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79" y="2821800"/>
            <a:ext cx="27105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éé«®å¸å ´åæ©èèï¼å¸å¼ç§æç ç¼ååä»£çå¬å¸æ¶æ»å®èé¢èå¸å ´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770" y="4343258"/>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éé«®å¸å ´åæ©èèï¼å¸å¼ç§æç ç¼ååä»£çå¬å¸æ¶æ»å®èé¢èå¸å ´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09" y="2915406"/>
            <a:ext cx="4000500" cy="265747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407696" y="5770554"/>
            <a:ext cx="273630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圖片來源</a:t>
            </a:r>
            <a:r>
              <a:rPr lang="en-US" altLang="zh-TW" sz="1200" dirty="0">
                <a:latin typeface="微軟正黑體" panose="020B0604030504040204" pitchFamily="34" charset="-120"/>
                <a:ea typeface="微軟正黑體" panose="020B0604030504040204" pitchFamily="34" charset="-120"/>
              </a:rPr>
              <a:t>:eduplus.hk</a:t>
            </a:r>
            <a:endParaRPr lang="zh-HK" altLang="en-US" sz="12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31</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760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4360" y="2204864"/>
            <a:ext cx="8589640" cy="1647056"/>
          </a:xfrm>
        </p:spPr>
        <p:txBody>
          <a:bodyPr/>
          <a:lstStyle/>
          <a:p>
            <a:pPr algn="l"/>
            <a:r>
              <a:rPr lang="en-US" altLang="zh-TW" b="1" dirty="0">
                <a:solidFill>
                  <a:srgbClr val="7030A0"/>
                </a:solidFill>
                <a:latin typeface="微軟正黑體" panose="020B0604030504040204" pitchFamily="34" charset="-120"/>
                <a:ea typeface="微軟正黑體" panose="020B0604030504040204" pitchFamily="34" charset="-120"/>
              </a:rPr>
              <a:t>4. </a:t>
            </a:r>
            <a:r>
              <a:rPr lang="zh-TW" altLang="en-US" b="1" dirty="0">
                <a:solidFill>
                  <a:srgbClr val="7030A0"/>
                </a:solidFill>
                <a:latin typeface="微軟正黑體" panose="020B0604030504040204" pitchFamily="34" charset="-120"/>
                <a:ea typeface="微軟正黑體" panose="020B0604030504040204" pitchFamily="34" charset="-120"/>
              </a:rPr>
              <a:t>跨境養老的挑戰</a:t>
            </a:r>
            <a:r>
              <a:rPr lang="en-US" altLang="zh-TW" b="1" dirty="0">
                <a:solidFill>
                  <a:srgbClr val="7030A0"/>
                </a:solidFill>
                <a:latin typeface="微軟正黑體" panose="020B0604030504040204" pitchFamily="34" charset="-120"/>
                <a:ea typeface="微軟正黑體" panose="020B0604030504040204" pitchFamily="34" charset="-120"/>
              </a:rPr>
              <a:t/>
            </a:r>
            <a:br>
              <a:rPr lang="en-US" altLang="zh-TW" b="1" dirty="0">
                <a:solidFill>
                  <a:srgbClr val="7030A0"/>
                </a:solidFill>
                <a:latin typeface="微軟正黑體" panose="020B0604030504040204" pitchFamily="34" charset="-120"/>
                <a:ea typeface="微軟正黑體" panose="020B0604030504040204" pitchFamily="34" charset="-120"/>
              </a:rPr>
            </a:br>
            <a:r>
              <a:rPr lang="en-US" altLang="zh-TW" sz="3200" b="1" dirty="0">
                <a:solidFill>
                  <a:srgbClr val="7030A0"/>
                </a:solidFill>
                <a:latin typeface="微軟正黑體" panose="020B0604030504040204" pitchFamily="34" charset="-120"/>
                <a:ea typeface="微軟正黑體" panose="020B0604030504040204" pitchFamily="34" charset="-120"/>
              </a:rPr>
              <a:t>Challenges of Cross-border  Elderly Care</a:t>
            </a:r>
            <a:r>
              <a:rPr lang="en-US" altLang="zh-TW" sz="8800" dirty="0">
                <a:solidFill>
                  <a:srgbClr val="7030A0"/>
                </a:solidFill>
                <a:latin typeface="Calibri" panose="020F0502020204030204"/>
                <a:ea typeface="新細明體" panose="02020500000000000000" pitchFamily="18" charset="-120"/>
              </a:rPr>
              <a:t/>
            </a:r>
            <a:br>
              <a:rPr lang="en-US" altLang="zh-TW" sz="8800" dirty="0">
                <a:solidFill>
                  <a:srgbClr val="7030A0"/>
                </a:solidFill>
                <a:latin typeface="Calibri" panose="020F0502020204030204"/>
                <a:ea typeface="新細明體" panose="02020500000000000000" pitchFamily="18" charset="-120"/>
              </a:rPr>
            </a:b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endParaRPr lang="zh-HK" alt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32</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35536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233772" y="323776"/>
            <a:ext cx="8568952" cy="1214289"/>
          </a:xfrm>
        </p:spPr>
        <p:txBody>
          <a:bodyPr>
            <a:noAutofit/>
          </a:bodyPr>
          <a:lstStyle/>
          <a:p>
            <a:pPr algn="l">
              <a:spcBef>
                <a:spcPts val="0"/>
              </a:spcBef>
            </a:pP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香港政治氛圍不認同</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支持跨境養老</a:t>
            </a:r>
            <a:r>
              <a:rPr lang="en-US" altLang="zh-HK"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HK"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HK"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Non-supportive political environment of Cross-border Elderly Care </a:t>
            </a:r>
          </a:p>
        </p:txBody>
      </p:sp>
      <p:sp>
        <p:nvSpPr>
          <p:cNvPr id="41987" name="內容版面配置區 2"/>
          <p:cNvSpPr>
            <a:spLocks noGrp="1"/>
          </p:cNvSpPr>
          <p:nvPr>
            <p:ph idx="1"/>
          </p:nvPr>
        </p:nvSpPr>
        <p:spPr>
          <a:xfrm>
            <a:off x="254478" y="1484784"/>
            <a:ext cx="7740352" cy="3394223"/>
          </a:xfrm>
        </p:spPr>
        <p:txBody>
          <a:bodyPr>
            <a:normAutofit/>
          </a:bodyPr>
          <a:lstStyle/>
          <a:p>
            <a:pPr lvl="1">
              <a:spcBef>
                <a:spcPts val="0"/>
              </a:spcBef>
              <a:buFont typeface="Arial" panose="020B0604020202020204" pitchFamily="34" charset="0"/>
              <a:buChar char="•"/>
            </a:pP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前立法會議員王國興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鼓勵長者到大灣區安老的說法令人反感</a:t>
            </a:r>
            <a:r>
              <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HK"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lvl="1">
              <a:spcBef>
                <a:spcPts val="0"/>
              </a:spcBef>
              <a:buFont typeface="Arial" panose="020B0604020202020204" pitchFamily="34" charset="0"/>
              <a:buChar char="•"/>
            </a:pPr>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There are people feeling disguised when encouraging the HK elderly to live at Greater Bay Area</a:t>
            </a:r>
            <a:b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HK" sz="16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spcBef>
                <a:spcPts val="0"/>
              </a:spcBef>
              <a:buFont typeface="Arial" panose="020B0604020202020204" pitchFamily="34" charset="0"/>
              <a:buChar char="•"/>
            </a:pP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將長者送到大陸生活好像日本電影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猶山節孝</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自生</a:t>
            </a:r>
            <a:r>
              <a:rPr lang="zh-HK"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滅</a:t>
            </a:r>
            <a:r>
              <a:rPr lang="zh-HK"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是</a:t>
            </a:r>
            <a:r>
              <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次一</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的</a:t>
            </a:r>
            <a:r>
              <a:rPr lang="zh-HK"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選擇</a:t>
            </a:r>
            <a:endParaRPr lang="en-US" altLang="zh-HK"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lvl="1">
              <a:spcBef>
                <a:spcPts val="0"/>
              </a:spcBef>
              <a:buFont typeface="Arial" panose="020B0604020202020204" pitchFamily="34" charset="0"/>
              <a:buChar char="•"/>
            </a:pPr>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Sending elderly to Mainland for their rest of the lives seems to be a kind of abandon, a less prioritized choice</a:t>
            </a:r>
            <a:endParaRPr lang="en-US" altLang="zh-HK"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lvl="1" indent="0" algn="r" eaLnBrk="1" hangingPunct="1">
              <a:buNone/>
            </a:pPr>
            <a:r>
              <a:rPr lang="en-US" altLang="zh-HK" sz="10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000" dirty="0">
                <a:latin typeface="微軟正黑體" panose="020B0604030504040204" pitchFamily="34" charset="-120"/>
                <a:ea typeface="微軟正黑體" panose="020B0604030504040204" pitchFamily="34" charset="-120"/>
                <a:cs typeface="Times New Roman" panose="02020603050405020304" pitchFamily="18" charset="0"/>
              </a:rPr>
              <a:t>星島日報</a:t>
            </a:r>
            <a:r>
              <a:rPr lang="en-US" altLang="zh-HK" sz="1000" dirty="0">
                <a:latin typeface="微軟正黑體" panose="020B0604030504040204" pitchFamily="34" charset="-120"/>
                <a:ea typeface="微軟正黑體" panose="020B0604030504040204" pitchFamily="34" charset="-120"/>
                <a:cs typeface="Times New Roman" panose="02020603050405020304" pitchFamily="18" charset="0"/>
              </a:rPr>
              <a:t>9/9/2018)</a:t>
            </a:r>
          </a:p>
          <a:p>
            <a:pPr marL="0" indent="0" eaLnBrk="1" hangingPunct="1">
              <a:buNone/>
            </a:pPr>
            <a:endParaRPr lang="zh-TW" altLang="en-US" sz="1950" b="1" dirty="0">
              <a:solidFill>
                <a:srgbClr val="002060"/>
              </a:solidFill>
              <a:latin typeface="Times New Roman" panose="02020603050405020304" pitchFamily="18" charset="0"/>
              <a:ea typeface="SimHei" panose="02010609060101010101" pitchFamily="49" charset="-122"/>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33</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4098" name="Picture 2" descr="Image result for èªçèªæ»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3827" y="2996952"/>
            <a:ext cx="4652973" cy="46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37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745" y="188640"/>
            <a:ext cx="8870751" cy="1296144"/>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2.</a:t>
            </a:r>
            <a:r>
              <a:rPr lang="zh-TW" altLang="en-US"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香港長者心理上仍未完全接受</a:t>
            </a:r>
            <a:r>
              <a:rPr lang="zh-HK" altLang="en-US" sz="24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跨境養老</a:t>
            </a:r>
            <a:r>
              <a:rPr lang="en-US" altLang="zh-HK" sz="36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
            </a:r>
            <a:br>
              <a:rPr lang="en-US" altLang="zh-HK" sz="36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HK"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Hong Kong</a:t>
            </a:r>
            <a:r>
              <a:rPr lang="zh-TW" altLang="en-US"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Elderly </a:t>
            </a:r>
            <a:r>
              <a:rPr lang="en-US" altLang="zh-TW" sz="2000" b="1"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are not comfortable with Cross-border Elderly </a:t>
            </a:r>
            <a:r>
              <a:rPr lang="en-US" altLang="zh-TW" sz="2000" b="1" dirty="0" smtClean="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rPr>
              <a:t>Care</a:t>
            </a:r>
            <a:endParaRPr lang="zh-HK" altLang="en-US" sz="2000" dirty="0">
              <a:solidFill>
                <a:srgbClr val="7030A0"/>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3" name="內容版面配置區 2"/>
          <p:cNvSpPr>
            <a:spLocks noGrp="1"/>
          </p:cNvSpPr>
          <p:nvPr>
            <p:ph idx="1"/>
          </p:nvPr>
        </p:nvSpPr>
        <p:spPr>
          <a:xfrm>
            <a:off x="2668" y="1052736"/>
            <a:ext cx="8229600" cy="4813995"/>
          </a:xfrm>
        </p:spPr>
        <p:txBody>
          <a:bodyPr/>
          <a:lstStyle/>
          <a:p>
            <a:pPr marL="0" lvl="1" indent="0">
              <a:spcBef>
                <a:spcPts val="0"/>
              </a:spcBef>
              <a:buNone/>
            </a:pPr>
            <a:endParaRPr lang="en-US" altLang="zh-HK" sz="20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40544" lvl="2" indent="-197644">
              <a:spcBef>
                <a:spcPts val="0"/>
              </a:spcBef>
            </a:pP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從剛回歸政府的</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三不</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不支持、不反對、不參與</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到近期積極推動大灣區融合</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長者認為政府在推銷一些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次貨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需要時間適應和</a:t>
            </a:r>
            <a:r>
              <a:rPr lang="zh-HK"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接受</a:t>
            </a:r>
            <a:endParaRPr lang="en-US" altLang="zh-HK" sz="18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40544" lvl="2" indent="-197644">
              <a:spcBef>
                <a:spcPts val="0"/>
              </a:spcBef>
            </a:pPr>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Elderly regards HK Government actively promoting cross border care recently seems to be “selling” something at </a:t>
            </a:r>
            <a:r>
              <a:rPr lang="en-US" altLang="zh-HK" sz="1600" dirty="0" err="1" smtClean="0">
                <a:latin typeface="微軟正黑體" panose="020B0604030504040204" pitchFamily="34" charset="-120"/>
                <a:ea typeface="微軟正黑體" panose="020B0604030504040204" pitchFamily="34" charset="-120"/>
                <a:cs typeface="Times New Roman" panose="02020603050405020304" pitchFamily="18" charset="0"/>
              </a:rPr>
              <a:t>the“lower</a:t>
            </a:r>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 class”, they may need time to digest</a:t>
            </a:r>
            <a:endParaRPr lang="en-US" altLang="zh-HK"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540544" lvl="2" indent="-197644">
              <a:spcBef>
                <a:spcPts val="0"/>
              </a:spcBef>
            </a:pPr>
            <a:endPar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540544" lvl="2" indent="-197644">
              <a:spcBef>
                <a:spcPts val="0"/>
              </a:spcBef>
            </a:pP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長者在持續照顧服務上的需要不只是住宿和醫療，還有其他例如安全感、社區聯繫、友伴等</a:t>
            </a:r>
            <a:r>
              <a:rPr lang="zh-HK"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支持</a:t>
            </a:r>
            <a:endParaRPr lang="en-US" altLang="zh-HK"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540544" lvl="2" indent="-197644">
              <a:spcBef>
                <a:spcPts val="0"/>
              </a:spcBef>
            </a:pPr>
            <a:r>
              <a:rPr lang="en-US" altLang="zh-HK" sz="1800" dirty="0" smtClean="0">
                <a:latin typeface="微軟正黑體" panose="020B0604030504040204" pitchFamily="34" charset="-120"/>
                <a:ea typeface="微軟正黑體" panose="020B0604030504040204" pitchFamily="34" charset="-120"/>
                <a:cs typeface="Times New Roman" panose="02020603050405020304" pitchFamily="18" charset="0"/>
              </a:rPr>
              <a:t>Elderly needs sense of security, community connection, peer support instead of merely residential and medical services</a:t>
            </a:r>
            <a:endPar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zh-HK" altLang="en-US" dirty="0"/>
          </a:p>
        </p:txBody>
      </p:sp>
      <p:pic>
        <p:nvPicPr>
          <p:cNvPr id="12290" name="Picture 2" descr="https://static.thenounproject.com/png/191953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421" y="4293096"/>
            <a:ext cx="2428379" cy="2428379"/>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34</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2314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14375"/>
            <a:ext cx="8229600" cy="1143000"/>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3. </a:t>
            </a:r>
            <a:r>
              <a:rPr lang="zh-HK"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醫療配套</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尚未完善</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400" b="1" dirty="0">
                <a:solidFill>
                  <a:srgbClr val="7030A0"/>
                </a:solidFill>
                <a:ea typeface="微軟正黑體" panose="020B0604030504040204" pitchFamily="34" charset="-120"/>
                <a:cs typeface="Times New Roman" panose="02020603050405020304" pitchFamily="18" charset="0"/>
              </a:rPr>
              <a:t>    </a:t>
            </a:r>
            <a:r>
              <a:rPr lang="en-US" altLang="zh-TW" sz="2000" b="1" dirty="0" smtClean="0">
                <a:solidFill>
                  <a:srgbClr val="7030A0"/>
                </a:solidFill>
                <a:ea typeface="微軟正黑體" panose="020B0604030504040204" pitchFamily="34" charset="-120"/>
                <a:cs typeface="Times New Roman" panose="02020603050405020304" pitchFamily="18" charset="0"/>
              </a:rPr>
              <a:t>Inadequate </a:t>
            </a:r>
            <a:r>
              <a:rPr lang="en-US" altLang="zh-TW" sz="2000" b="1" dirty="0">
                <a:solidFill>
                  <a:srgbClr val="7030A0"/>
                </a:solidFill>
                <a:ea typeface="微軟正黑體" panose="020B0604030504040204" pitchFamily="34" charset="-120"/>
                <a:cs typeface="Times New Roman" panose="02020603050405020304" pitchFamily="18" charset="0"/>
              </a:rPr>
              <a:t>Medical Support</a:t>
            </a:r>
            <a:endParaRPr lang="zh-HK" altLang="en-US" sz="2000" b="1" dirty="0">
              <a:solidFill>
                <a:srgbClr val="7030A0"/>
              </a:solidFill>
              <a:ea typeface="微軟正黑體" panose="020B0604030504040204" pitchFamily="34" charset="-120"/>
            </a:endParaRPr>
          </a:p>
        </p:txBody>
      </p:sp>
      <p:sp>
        <p:nvSpPr>
          <p:cNvPr id="3" name="內容版面配置區 2"/>
          <p:cNvSpPr>
            <a:spLocks noGrp="1"/>
          </p:cNvSpPr>
          <p:nvPr>
            <p:ph idx="1"/>
          </p:nvPr>
        </p:nvSpPr>
        <p:spPr>
          <a:xfrm>
            <a:off x="395536" y="1238674"/>
            <a:ext cx="8229600" cy="4525963"/>
          </a:xfrm>
        </p:spPr>
        <p:txBody>
          <a:bodyPr/>
          <a:lstStyle/>
          <a:p>
            <a:r>
              <a:rPr lang="zh-TW"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港人</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對內地</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醫療質素</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未有信心</a:t>
            </a:r>
            <a:endPar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內地</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醫療費用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對港人來說負擔沉重</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全自費</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 </a:t>
            </a:r>
          </a:p>
          <a:p>
            <a:r>
              <a:rPr lang="zh-HK"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醫療</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劵使用點受限制</a:t>
            </a:r>
            <a:endPar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zh-HK"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藥物</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種類</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與香港有</a:t>
            </a:r>
            <a:r>
              <a:rPr lang="zh-TW"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差異</a:t>
            </a:r>
            <a:endPar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Lack of confidence towards the medical care at Mainland</a:t>
            </a:r>
          </a:p>
          <a:p>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The medical expense (private charges) at mainland is heavy for HK residents</a:t>
            </a:r>
          </a:p>
          <a:p>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There are constraints in accepting the medical vouchers in mainland</a:t>
            </a:r>
          </a:p>
          <a:p>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There are differences for the medicine prescribed in HK and mainland</a:t>
            </a:r>
            <a:endParaRPr lang="en-US" altLang="zh-HK" sz="1600"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HK" sz="1800" b="1" dirty="0">
              <a:latin typeface="微軟正黑體" panose="020B0604030504040204" pitchFamily="34" charset="-120"/>
              <a:ea typeface="微軟正黑體" panose="020B0604030504040204" pitchFamily="34" charset="-120"/>
              <a:cs typeface="Times New Roman" panose="02020603050405020304" pitchFamily="18" charset="0"/>
            </a:endParaRPr>
          </a:p>
          <a:p>
            <a:endParaRPr lang="zh-HK" altLang="en-US" dirty="0"/>
          </a:p>
        </p:txBody>
      </p:sp>
      <p:pic>
        <p:nvPicPr>
          <p:cNvPr id="14338" name="Picture 2" descr="https://static.thenounproject.com/png/173084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886" y="394945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static.thenounproject.com/png/1474043-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117" y="3933495"/>
            <a:ext cx="1086172" cy="108617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static.thenounproject.com/png/707511-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717" y="3851851"/>
            <a:ext cx="836965" cy="83696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static.thenounproject.com/png/1447112-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339" y="459047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35</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1130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66166"/>
            <a:ext cx="8229600" cy="1143000"/>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4. </a:t>
            </a:r>
            <a:r>
              <a:rPr lang="zh-HK"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可攜性福利</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受限</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b="1" dirty="0" smtClean="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Limitation of the Cross-border </a:t>
            </a: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Welfare Benefits</a:t>
            </a:r>
            <a:endParaRPr lang="zh-HK" altLang="en-US" sz="2000" dirty="0">
              <a:solidFill>
                <a:srgbClr val="7030A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8178" y="1475333"/>
            <a:ext cx="8892480" cy="4437558"/>
          </a:xfrm>
        </p:spPr>
        <p:txBody>
          <a:bodyPr/>
          <a:lstStyle/>
          <a:p>
            <a:pPr marL="685800" lvl="2" indent="-342900">
              <a:spcBef>
                <a:spcPts val="0"/>
              </a:spcBef>
            </a:pP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可攜性綜援，</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過去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10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年間的綜援長者個案數目，累跌了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58%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至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2017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年的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1,399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宗，下跌原因有與 「回港就醫」和較香港領取的金額少很多有關</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685800" lvl="2" indent="-342900">
              <a:spcBef>
                <a:spcPts val="0"/>
              </a:spcBef>
            </a:pP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For the </a:t>
            </a:r>
            <a:r>
              <a:rPr lang="en-US" altLang="zh-TW" sz="1600" dirty="0" err="1" smtClean="0">
                <a:latin typeface="微軟正黑體" panose="020B0604030504040204" pitchFamily="34" charset="-120"/>
                <a:ea typeface="微軟正黑體" panose="020B0604030504040204" pitchFamily="34" charset="-120"/>
                <a:cs typeface="Times New Roman" panose="02020603050405020304" pitchFamily="18" charset="0"/>
              </a:rPr>
              <a:t>protable</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 CSSA, it dropped for 58% over past ten years to 1,399 cases in 2017.  This may be probably because people preferred returning to HK because of the medical concern</a:t>
            </a:r>
            <a:b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685800" lvl="2" indent="-342900">
              <a:spcBef>
                <a:spcPts val="0"/>
              </a:spcBef>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現時香港綜援每月獲發放金額連同特別津貼可達港幣</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10,000</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元，但可攜性綜援受助者每月最多只能領</a:t>
            </a:r>
            <a:r>
              <a:rPr lang="en-US" altLang="zh-HK" sz="1800" dirty="0">
                <a:latin typeface="微軟正黑體" panose="020B0604030504040204" pitchFamily="34" charset="-120"/>
                <a:ea typeface="微軟正黑體" panose="020B0604030504040204" pitchFamily="34" charset="-120"/>
                <a:cs typeface="Times New Roman" panose="02020603050405020304" pitchFamily="18" charset="0"/>
              </a:rPr>
              <a:t>3,700</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左右</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8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未來將有改善，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2018《</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施政報告</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提出把長者生活津貼擴展至廣東和福建兩省，向合資格長者每月發放該津貼（包括普通額和高額津貼</a:t>
            </a:r>
            <a:r>
              <a:rPr lang="zh-TW"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685800" lvl="2" indent="-342900">
              <a:spcBef>
                <a:spcPts val="0"/>
              </a:spcBef>
            </a:pPr>
            <a:r>
              <a:rPr lang="en-US" altLang="zh-HK" sz="1600" dirty="0" smtClean="0">
                <a:latin typeface="微軟正黑體" panose="020B0604030504040204" pitchFamily="34" charset="-120"/>
                <a:ea typeface="微軟正黑體" panose="020B0604030504040204" pitchFamily="34" charset="-120"/>
                <a:cs typeface="Times New Roman" panose="02020603050405020304" pitchFamily="18" charset="0"/>
              </a:rPr>
              <a:t>The highest amount of the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Comprehensive Social Security Allowance in HK is about HKD 10,000 comparing to the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portable Comprehensive Social Security Allowance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taken at Mainland which is around HKD3,700 only.   </a:t>
            </a:r>
            <a:endParaRPr lang="zh-HK" altLang="en-US" sz="1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36</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84071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5021" y="183860"/>
            <a:ext cx="8229600" cy="1143000"/>
          </a:xfrm>
        </p:spPr>
        <p:txBody>
          <a:bodyPr/>
          <a:lstStyle/>
          <a:p>
            <a:pPr algn="l"/>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5. </a:t>
            </a:r>
            <a:r>
              <a:rPr lang="zh-TW" altLang="en-US"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內地養老人才短缺 </a:t>
            </a:r>
            <a: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b="1" dirty="0">
                <a:solidFill>
                  <a:srgbClr val="7030A0"/>
                </a:solidFill>
                <a:latin typeface="微軟正黑體" panose="020B0604030504040204" pitchFamily="34" charset="-120"/>
                <a:ea typeface="微軟正黑體" panose="020B0604030504040204" pitchFamily="34" charset="-120"/>
                <a:cs typeface="Times New Roman" panose="02020603050405020304" pitchFamily="18" charset="0"/>
              </a:rPr>
              <a:t>Shortage of Manpower for Elderly Services</a:t>
            </a:r>
            <a:endParaRPr lang="zh-HK" altLang="en-US" sz="2000" b="1" dirty="0">
              <a:solidFill>
                <a:srgbClr val="7030A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22151" y="1523061"/>
            <a:ext cx="8229600" cy="4525963"/>
          </a:xfrm>
        </p:spPr>
        <p:txBody>
          <a:bodyPr/>
          <a:lstStyle/>
          <a:p>
            <a:pPr marL="0" indent="0">
              <a:lnSpc>
                <a:spcPct val="100000"/>
              </a:lnSpc>
              <a:buNone/>
            </a:pPr>
            <a:r>
              <a:rPr lang="zh-TW" altLang="zh-HK"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rPr>
              <a:t>2017</a:t>
            </a:r>
            <a:r>
              <a:rPr lang="zh-TW" altLang="zh-HK" sz="2000" dirty="0">
                <a:latin typeface="微軟正黑體" panose="020B0604030504040204" pitchFamily="34" charset="-120"/>
                <a:ea typeface="微軟正黑體" panose="020B0604030504040204" pitchFamily="34" charset="-120"/>
                <a:cs typeface="Times New Roman" panose="02020603050405020304" pitchFamily="18" charset="0"/>
              </a:rPr>
              <a:t>年中國</a:t>
            </a:r>
            <a:r>
              <a:rPr lang="en-US" altLang="zh-HK" sz="2000" dirty="0">
                <a:latin typeface="微軟正黑體" panose="020B0604030504040204" pitchFamily="34" charset="-120"/>
                <a:ea typeface="微軟正黑體" panose="020B0604030504040204" pitchFamily="34" charset="-120"/>
                <a:cs typeface="Times New Roman" panose="02020603050405020304" pitchFamily="18" charset="0"/>
              </a:rPr>
              <a:t>養</a:t>
            </a:r>
            <a:r>
              <a:rPr lang="zh-HK" altLang="en-US" sz="2000" dirty="0">
                <a:latin typeface="微軟正黑體" panose="020B0604030504040204" pitchFamily="34" charset="-120"/>
                <a:ea typeface="微軟正黑體" panose="020B0604030504040204" pitchFamily="34" charset="-120"/>
                <a:cs typeface="Times New Roman" panose="02020603050405020304" pitchFamily="18" charset="0"/>
              </a:rPr>
              <a:t>老</a:t>
            </a:r>
            <a:r>
              <a:rPr lang="zh-TW" altLang="zh-HK" sz="2000" dirty="0">
                <a:latin typeface="微軟正黑體" panose="020B0604030504040204" pitchFamily="34" charset="-120"/>
                <a:ea typeface="微軟正黑體" panose="020B0604030504040204" pitchFamily="34" charset="-120"/>
                <a:cs typeface="Times New Roman" panose="02020603050405020304" pitchFamily="18" charset="0"/>
              </a:rPr>
              <a:t>服務業發展年報（人才篇）</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a:p>
            <a:pPr marL="0" indent="0">
              <a:lnSpc>
                <a:spcPct val="100000"/>
              </a:lnSpc>
              <a:buNone/>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目前持證養老護理人員不足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萬人，而需求量至少為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 </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萬人，缺口 </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13 </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萬</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00000"/>
              </a:lnSpc>
              <a:buNone/>
            </a:pPr>
            <a:r>
              <a:rPr lang="en-US" altLang="zh-CN" sz="1800" dirty="0" smtClean="0">
                <a:latin typeface="微軟正黑體" panose="020B0604030504040204" pitchFamily="34" charset="-120"/>
                <a:ea typeface="微軟正黑體" panose="020B0604030504040204" pitchFamily="34" charset="-120"/>
                <a:cs typeface="Times New Roman" panose="02020603050405020304" pitchFamily="18" charset="0"/>
              </a:rPr>
              <a:t>There are less than 20,000 certificated nursing &amp; caring staff for elderly, but it is estimated to have a great demand of 150,000 people; hence there is a shortage of 130,000 people</a:t>
            </a:r>
            <a:endParaRPr lang="en-US" altLang="zh-CN"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pPr>
            <a:endParaRPr lang="zh-HK" altLang="en-US" sz="2400" dirty="0"/>
          </a:p>
        </p:txBody>
      </p:sp>
      <p:sp>
        <p:nvSpPr>
          <p:cNvPr id="6" name="投影片編號版面配置區 5"/>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37</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6148" name="Picture 4" descr="Image result for å§å°é¤èè­·çäººå¡ä¸è¶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373" y="3542782"/>
            <a:ext cx="3762230" cy="250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3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4704" y="148680"/>
            <a:ext cx="7886700" cy="786672"/>
          </a:xfrm>
        </p:spPr>
        <p:txBody>
          <a:bodyPr>
            <a:normAutofit/>
          </a:bodyPr>
          <a:lstStyle/>
          <a:p>
            <a:pPr algn="ctr"/>
            <a:r>
              <a:rPr lang="zh-HK" altLang="en-US" sz="3200" b="1" dirty="0">
                <a:solidFill>
                  <a:srgbClr val="7030A0"/>
                </a:solidFill>
                <a:latin typeface="微軟正黑體" panose="020B0604030504040204" pitchFamily="34" charset="-120"/>
                <a:ea typeface="微軟正黑體" panose="020B0604030504040204" pitchFamily="34" charset="-120"/>
              </a:rPr>
              <a:t>參考資料 </a:t>
            </a:r>
            <a:r>
              <a:rPr lang="en-US" altLang="zh-HK" sz="3200" b="1" dirty="0">
                <a:solidFill>
                  <a:srgbClr val="7030A0"/>
                </a:solidFill>
                <a:latin typeface="微軟正黑體" panose="020B0604030504040204" pitchFamily="34" charset="-120"/>
                <a:ea typeface="微軟正黑體" panose="020B0604030504040204" pitchFamily="34" charset="-120"/>
              </a:rPr>
              <a:t>Reference</a:t>
            </a:r>
            <a:endParaRPr lang="zh-HK" altLang="en-US" sz="3200" b="1" dirty="0">
              <a:solidFill>
                <a:srgbClr val="7030A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23528" y="903304"/>
            <a:ext cx="8568952" cy="4613928"/>
          </a:xfrm>
        </p:spPr>
        <p:txBody>
          <a:bodyPr>
            <a:normAutofit/>
          </a:bodyPr>
          <a:lstStyle/>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香港特別行政區政府社會福利署網頁 </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hlinkClick r:id="rId2"/>
              </a:rPr>
              <a:t>https://www.swd.gov.hk/storage/asset/section/632/tc/4.Provision_of_RCHEs_(Subsidised_versus_Non-subsidised_Places)(30.6.18)chi.pdf</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25"/>
              </a:lnSpc>
              <a:spcBef>
                <a:spcPts val="0"/>
              </a:spcBef>
              <a:buFont typeface="+mj-lt"/>
              <a:buAutoNum type="arabicPeriod"/>
            </a:pP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經濟日報：</a:t>
            </a:r>
            <a:r>
              <a:rPr lang="en-US" altLang="zh-HK" sz="1600" b="1" dirty="0">
                <a:latin typeface="微軟正黑體" panose="020B0604030504040204" pitchFamily="34" charset="-120"/>
                <a:ea typeface="微軟正黑體" panose="020B0604030504040204" pitchFamily="34" charset="-120"/>
                <a:cs typeface="Times New Roman" panose="02020603050405020304" pitchFamily="18" charset="0"/>
              </a:rPr>
              <a:t>29/5/2018</a:t>
            </a:r>
            <a:endPar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25"/>
              </a:lnSpc>
              <a:spcBef>
                <a:spcPts val="0"/>
              </a:spcBef>
              <a:buFont typeface="+mj-lt"/>
              <a:buAutoNum type="arabicPeriod"/>
            </a:pPr>
            <a:r>
              <a:rPr lang="zh-CN" altLang="en-US" sz="1600" b="1" dirty="0">
                <a:latin typeface="微軟正黑體" panose="020B0604030504040204" pitchFamily="34" charset="-120"/>
                <a:ea typeface="微軟正黑體" panose="020B0604030504040204" pitchFamily="34" charset="-120"/>
              </a:rPr>
              <a:t>廣東省民政廳副廳長王長勝 </a:t>
            </a:r>
            <a:r>
              <a:rPr lang="en-US" altLang="zh-CN" sz="1600" b="1" dirty="0">
                <a:latin typeface="微軟正黑體" panose="020B0604030504040204" pitchFamily="34" charset="-120"/>
                <a:ea typeface="微軟正黑體" panose="020B0604030504040204" pitchFamily="34" charset="-120"/>
                <a:cs typeface="Times New Roman" panose="02020603050405020304" pitchFamily="18" charset="0"/>
              </a:rPr>
              <a:t>(2017) </a:t>
            </a:r>
            <a:r>
              <a:rPr lang="zh-CN"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CN" altLang="zh-HK" sz="1600" b="1" dirty="0">
                <a:latin typeface="微軟正黑體" panose="020B0604030504040204" pitchFamily="34" charset="-120"/>
                <a:ea typeface="微軟正黑體" panose="020B0604030504040204" pitchFamily="34" charset="-120"/>
              </a:rPr>
              <a:t>廣東省養老服務體系面臨的挑戰和機遇</a:t>
            </a:r>
            <a:r>
              <a:rPr lang="en-US" altLang="zh-HK"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CN"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安老事務委員會 </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(2016) </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《安老服務計劃方案</a:t>
            </a:r>
            <a:r>
              <a:rPr lang="en-US" altLang="zh-HK"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dirty="0">
              <a:latin typeface="微軟正黑體" panose="020B0604030504040204" pitchFamily="34" charset="-120"/>
              <a:ea typeface="微軟正黑體" panose="020B0604030504040204" pitchFamily="34" charset="-120"/>
            </a:endParaRPr>
          </a:p>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香港政府統計處</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(2011) </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綜合住戶統計調查</a:t>
            </a:r>
            <a:r>
              <a:rPr lang="en-US" altLang="zh-HK" sz="16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立法會秘書處</a:t>
            </a: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資料研究組</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(2018)</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HK"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粵港澳大灣區概況</a:t>
            </a:r>
            <a:r>
              <a:rPr lang="en-US" altLang="zh-HK" sz="16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政制及內地事務局網頁</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有關大灣區發展</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hlinkClick r:id="rId3"/>
              </a:rPr>
              <a:t>https://www.bayarea.gov.hk/</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25"/>
              </a:lnSpc>
              <a:spcBef>
                <a:spcPts val="0"/>
              </a:spcBef>
              <a:buFont typeface="+mj-lt"/>
              <a:buAutoNum type="arabicPeriod"/>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香港特別行政區行政長官</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2018</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施政報告</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025"/>
              </a:lnSpc>
              <a:spcBef>
                <a:spcPts val="0"/>
              </a:spcBef>
              <a:buFont typeface="+mj-lt"/>
              <a:buAutoNum type="arabicPeriod"/>
            </a:pPr>
            <a:r>
              <a:rPr lang="zh-CN" altLang="en-US" sz="1600" b="1" dirty="0">
                <a:latin typeface="微軟正黑體" panose="020B0604030504040204" pitchFamily="34" charset="-120"/>
                <a:ea typeface="微軟正黑體" panose="020B0604030504040204" pitchFamily="34" charset="-120"/>
                <a:cs typeface="Times New Roman" panose="02020603050405020304" pitchFamily="18" charset="0"/>
              </a:rPr>
              <a:t>北京師範大學中國公益研究院</a:t>
            </a:r>
            <a:r>
              <a:rPr lang="en-US" altLang="zh-CN" sz="1600" b="1" dirty="0">
                <a:latin typeface="微軟正黑體" panose="020B0604030504040204" pitchFamily="34" charset="-120"/>
                <a:ea typeface="微軟正黑體" panose="020B0604030504040204" pitchFamily="34" charset="-120"/>
                <a:cs typeface="Times New Roman" panose="02020603050405020304" pitchFamily="18" charset="0"/>
              </a:rPr>
              <a:t>(2017) </a:t>
            </a:r>
            <a:r>
              <a:rPr lang="zh-CN" altLang="en-US" sz="16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《2017</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年中國養老服務業發展年報（人才篇）</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ct val="0"/>
              </a:spcBef>
              <a:buFont typeface="+mj-lt"/>
              <a:buAutoNum type="arabicPeriod"/>
            </a:pP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ct val="0"/>
              </a:spcBef>
              <a:buNone/>
            </a:pPr>
            <a:endParaRPr lang="en-US" altLang="zh-TW" sz="16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ct val="0"/>
              </a:spcBef>
              <a:buNone/>
            </a:pP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ct val="0"/>
              </a:spcBef>
              <a:buNone/>
            </a:pPr>
            <a:r>
              <a:rPr lang="zh-TW" altLang="en-US" b="1" dirty="0">
                <a:solidFill>
                  <a:srgbClr val="7030A0"/>
                </a:solidFill>
                <a:latin typeface="微軟正黑體" panose="020B0604030504040204" pitchFamily="34" charset="-120"/>
                <a:ea typeface="微軟正黑體" panose="020B0604030504040204" pitchFamily="34" charset="-120"/>
              </a:rPr>
              <a:t>謝謝</a:t>
            </a:r>
            <a:r>
              <a:rPr lang="en-US" altLang="zh-TW" b="1" dirty="0">
                <a:solidFill>
                  <a:srgbClr val="7030A0"/>
                </a:solidFill>
                <a:latin typeface="微軟正黑體" panose="020B0604030504040204" pitchFamily="34" charset="-120"/>
                <a:ea typeface="微軟正黑體" panose="020B0604030504040204" pitchFamily="34" charset="-120"/>
              </a:rPr>
              <a:t>! Thank you !</a:t>
            </a:r>
            <a:br>
              <a:rPr lang="en-US" altLang="zh-TW" b="1" dirty="0">
                <a:solidFill>
                  <a:srgbClr val="7030A0"/>
                </a:solidFill>
                <a:latin typeface="微軟正黑體" panose="020B0604030504040204" pitchFamily="34" charset="-120"/>
                <a:ea typeface="微軟正黑體" panose="020B0604030504040204" pitchFamily="34" charset="-120"/>
              </a:rPr>
            </a:br>
            <a:endPar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ct val="0"/>
              </a:spcBef>
              <a:buNone/>
            </a:pP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ct val="0"/>
              </a:spcBef>
              <a:buNone/>
            </a:pP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ct val="0"/>
              </a:spcBef>
              <a:buFont typeface="+mj-lt"/>
              <a:buAutoNum type="arabicPeriod"/>
            </a:pP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ct val="0"/>
              </a:spcBef>
              <a:buFont typeface="+mj-lt"/>
              <a:buAutoNum type="arabicPeriod"/>
            </a:pPr>
            <a:endParaRPr lang="en-US" altLang="zh-TW" sz="1500" b="1" dirty="0">
              <a:latin typeface="Times New Roman" panose="02020603050405020304" pitchFamily="18" charset="0"/>
              <a:ea typeface="SimHei" panose="02010609060101010101" pitchFamily="49" charset="-122"/>
              <a:cs typeface="Times New Roman" panose="02020603050405020304" pitchFamily="18" charset="0"/>
            </a:endParaRPr>
          </a:p>
          <a:p>
            <a:endParaRPr lang="zh-HK" altLang="en-US" dirty="0"/>
          </a:p>
        </p:txBody>
      </p:sp>
      <p:sp>
        <p:nvSpPr>
          <p:cNvPr id="4" name="投影片編號版面配置區 3"/>
          <p:cNvSpPr>
            <a:spLocks noGrp="1"/>
          </p:cNvSpPr>
          <p:nvPr>
            <p:ph type="sldNum" sz="quarter" idx="12"/>
          </p:nvPr>
        </p:nvSpPr>
        <p:spPr/>
        <p:txBody>
          <a:bodyPr/>
          <a:lstStyle/>
          <a:p>
            <a:pPr>
              <a:defRPr/>
            </a:pPr>
            <a:fld id="{4DF578E0-38D1-48AE-B9EA-4D0917900733}" type="slidenum">
              <a:rPr lang="en-US" altLang="zh-TW" sz="900" smtClean="0">
                <a:solidFill>
                  <a:schemeClr val="tx1">
                    <a:lumMod val="50000"/>
                    <a:lumOff val="50000"/>
                  </a:schemeClr>
                </a:solidFill>
                <a:latin typeface="微軟正黑體" panose="020B0604030504040204" pitchFamily="34" charset="-120"/>
                <a:ea typeface="微軟正黑體" panose="020B0604030504040204" pitchFamily="34" charset="-120"/>
              </a:rPr>
              <a:pPr>
                <a:defRPr/>
              </a:pPr>
              <a:t>38</a:t>
            </a:fld>
            <a:endParaRPr lang="en-US" altLang="zh-TW" sz="900"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426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1" y="6036587"/>
            <a:ext cx="9144001" cy="805322"/>
          </a:xfrm>
          <a:prstGeom prst="rect">
            <a:avLst/>
          </a:prstGeom>
        </p:spPr>
      </p:pic>
      <p:sp>
        <p:nvSpPr>
          <p:cNvPr id="2" name="標題 1"/>
          <p:cNvSpPr>
            <a:spLocks noGrp="1"/>
          </p:cNvSpPr>
          <p:nvPr>
            <p:ph type="title"/>
          </p:nvPr>
        </p:nvSpPr>
        <p:spPr>
          <a:xfrm>
            <a:off x="143506" y="400584"/>
            <a:ext cx="8856985" cy="1225328"/>
          </a:xfrm>
        </p:spPr>
        <p:txBody>
          <a:bodyPr/>
          <a:lstStyle/>
          <a:p>
            <a:r>
              <a:rPr lang="zh-TW" altLang="en-US" sz="2500" b="1" dirty="0" smtClean="0">
                <a:solidFill>
                  <a:srgbClr val="7030A0"/>
                </a:solidFill>
                <a:latin typeface="微軟正黑體" panose="020B0604030504040204" pitchFamily="34" charset="-120"/>
              </a:rPr>
              <a:t>方</a:t>
            </a:r>
            <a:r>
              <a:rPr lang="zh-TW" altLang="en-US" sz="2500" b="1" dirty="0">
                <a:solidFill>
                  <a:srgbClr val="7030A0"/>
                </a:solidFill>
                <a:latin typeface="微軟正黑體" panose="020B0604030504040204" pitchFamily="34" charset="-120"/>
              </a:rPr>
              <a:t>心讓爵士和李文彬先生的心願 </a:t>
            </a:r>
            <a:r>
              <a:rPr lang="en-US" altLang="zh-TW" sz="2500" b="1" dirty="0">
                <a:solidFill>
                  <a:srgbClr val="7030A0"/>
                </a:solidFill>
                <a:latin typeface="微軟正黑體" panose="020B0604030504040204" pitchFamily="34" charset="-120"/>
              </a:rPr>
              <a:t>(2000</a:t>
            </a:r>
            <a:r>
              <a:rPr lang="zh-TW" altLang="en-US" sz="2500" b="1" dirty="0">
                <a:solidFill>
                  <a:srgbClr val="7030A0"/>
                </a:solidFill>
                <a:latin typeface="微軟正黑體" panose="020B0604030504040204" pitchFamily="34" charset="-120"/>
              </a:rPr>
              <a:t>年</a:t>
            </a:r>
            <a:r>
              <a:rPr lang="en-US" altLang="zh-TW" sz="2500" b="1" dirty="0">
                <a:solidFill>
                  <a:srgbClr val="7030A0"/>
                </a:solidFill>
                <a:latin typeface="微軟正黑體" panose="020B0604030504040204" pitchFamily="34" charset="-120"/>
              </a:rPr>
              <a:t>)</a:t>
            </a:r>
            <a:r>
              <a:rPr lang="en-US" altLang="zh-TW" sz="2400" b="1" dirty="0">
                <a:solidFill>
                  <a:srgbClr val="7030A0"/>
                </a:solidFill>
                <a:latin typeface="Segoe UI Black" panose="020B0A02040204020203" pitchFamily="34" charset="0"/>
                <a:ea typeface="Segoe UI Black" panose="020B0A02040204020203" pitchFamily="34" charset="0"/>
              </a:rPr>
              <a:t/>
            </a:r>
            <a:br>
              <a:rPr lang="en-US" altLang="zh-TW" sz="2400" b="1" dirty="0">
                <a:solidFill>
                  <a:srgbClr val="7030A0"/>
                </a:solidFill>
                <a:latin typeface="Segoe UI Black" panose="020B0A02040204020203" pitchFamily="34" charset="0"/>
                <a:ea typeface="Segoe UI Black" panose="020B0A02040204020203" pitchFamily="34" charset="0"/>
              </a:rPr>
            </a:br>
            <a:r>
              <a:rPr lang="en-US" altLang="zh-TW" sz="2500" b="1" dirty="0">
                <a:solidFill>
                  <a:srgbClr val="7030A0"/>
                </a:solidFill>
                <a:latin typeface="微軟正黑體" panose="020B0604030504040204" pitchFamily="34" charset="-120"/>
                <a:cs typeface="Arial Unicode MS" panose="020B0604020202020204" pitchFamily="34" charset="-120"/>
              </a:rPr>
              <a:t>Dreams of </a:t>
            </a:r>
            <a:r>
              <a:rPr lang="en-US" altLang="zh-HK" sz="2500" b="1" dirty="0">
                <a:solidFill>
                  <a:srgbClr val="7030A0"/>
                </a:solidFill>
                <a:latin typeface="微軟正黑體" panose="020B0604030504040204" pitchFamily="34" charset="-120"/>
                <a:cs typeface="Arial Unicode MS" panose="020B0604020202020204" pitchFamily="34" charset="-120"/>
              </a:rPr>
              <a:t>Sir Harry Fang Sin-yang &amp; Mr. Lee Man-ban </a:t>
            </a:r>
            <a:br>
              <a:rPr lang="en-US" altLang="zh-HK" sz="2500" b="1" dirty="0">
                <a:solidFill>
                  <a:srgbClr val="7030A0"/>
                </a:solidFill>
                <a:latin typeface="微軟正黑體" panose="020B0604030504040204" pitchFamily="34" charset="-120"/>
                <a:cs typeface="Arial Unicode MS" panose="020B0604020202020204" pitchFamily="34" charset="-120"/>
              </a:rPr>
            </a:br>
            <a:r>
              <a:rPr lang="en-US" altLang="zh-HK" sz="2500" b="1" dirty="0" smtClean="0">
                <a:solidFill>
                  <a:srgbClr val="7030A0"/>
                </a:solidFill>
                <a:latin typeface="微軟正黑體" panose="020B0604030504040204" pitchFamily="34" charset="-120"/>
                <a:cs typeface="Arial Unicode MS" panose="020B0604020202020204" pitchFamily="34" charset="-120"/>
              </a:rPr>
              <a:t>(Year </a:t>
            </a:r>
            <a:r>
              <a:rPr lang="en-US" altLang="zh-HK" sz="2500" b="1" dirty="0">
                <a:solidFill>
                  <a:srgbClr val="7030A0"/>
                </a:solidFill>
                <a:latin typeface="微軟正黑體" panose="020B0604030504040204" pitchFamily="34" charset="-120"/>
                <a:cs typeface="Arial Unicode MS" panose="020B0604020202020204" pitchFamily="34" charset="-120"/>
              </a:rPr>
              <a:t>2000)</a:t>
            </a:r>
            <a:endParaRPr lang="zh-HK" altLang="en-US" sz="2500" b="1" dirty="0">
              <a:solidFill>
                <a:srgbClr val="7030A0"/>
              </a:solidFill>
              <a:latin typeface="微軟正黑體" panose="020B0604030504040204"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fld id="{F33C2383-2707-4BA8-85F6-2C11CFA18CC2}" type="slidenum">
              <a:rPr lang="zh-HK" altLang="en-US" smtClean="0"/>
              <a:pPr/>
              <a:t>4</a:t>
            </a:fld>
            <a:endParaRPr lang="zh-HK" altLang="en-US" dirty="0"/>
          </a:p>
        </p:txBody>
      </p:sp>
      <p:sp>
        <p:nvSpPr>
          <p:cNvPr id="7" name="內容版面配置區 3"/>
          <p:cNvSpPr txBox="1">
            <a:spLocks/>
          </p:cNvSpPr>
          <p:nvPr/>
        </p:nvSpPr>
        <p:spPr>
          <a:xfrm>
            <a:off x="129034" y="2492896"/>
            <a:ext cx="5719934" cy="2676707"/>
          </a:xfrm>
          <a:prstGeom prst="rect">
            <a:avLst/>
          </a:prstGeom>
          <a:noFill/>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nSpc>
                <a:spcPct val="100000"/>
              </a:lnSpc>
              <a:buNone/>
            </a:pPr>
            <a:r>
              <a:rPr lang="en-HK"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HK" altLang="zh-TW" sz="2000" b="1" dirty="0">
                <a:solidFill>
                  <a:srgbClr val="0070C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為退休長者提供優質的一條龍無憂生活，是我</a:t>
            </a:r>
            <a:r>
              <a:rPr lang="zh-TW" altLang="en-US" sz="20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和香港</a:t>
            </a:r>
            <a:r>
              <a:rPr lang="zh-TW" altLang="en-US" sz="20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復康會近十年的理想。 </a:t>
            </a:r>
            <a:r>
              <a:rPr lang="en-HK" altLang="zh-HK" sz="1800" b="1" dirty="0">
                <a:solidFill>
                  <a:prstClr val="black"/>
                </a:solidFill>
                <a:latin typeface="微軟正黑體" panose="020B0604030504040204" pitchFamily="34" charset="-120"/>
                <a:ea typeface="微軟正黑體" panose="020B0604030504040204" pitchFamily="34" charset="-120"/>
                <a:cs typeface="Calibri" panose="020F0502020204030204" pitchFamily="34" charset="0"/>
              </a:rPr>
              <a:t/>
            </a:r>
            <a:br>
              <a:rPr lang="en-HK" altLang="zh-HK" sz="1800" b="1" dirty="0">
                <a:solidFill>
                  <a:prstClr val="black"/>
                </a:solidFill>
                <a:latin typeface="微軟正黑體" panose="020B0604030504040204" pitchFamily="34" charset="-120"/>
                <a:ea typeface="微軟正黑體" panose="020B0604030504040204" pitchFamily="34" charset="-120"/>
                <a:cs typeface="Calibri" panose="020F0502020204030204" pitchFamily="34" charset="0"/>
              </a:rPr>
            </a:br>
            <a:r>
              <a:rPr lang="en-US" altLang="zh-TW" sz="18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Having a dream t</a:t>
            </a:r>
            <a:r>
              <a:rPr lang="en-US" altLang="zh-HK" sz="1800"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o provide the </a:t>
            </a:r>
            <a:r>
              <a:rPr lang="en-US" altLang="zh-HK" sz="18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quality, friendly, comprehensive </a:t>
            </a:r>
            <a:r>
              <a:rPr lang="en-US" altLang="zh-HK" sz="1800" b="1"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residential </a:t>
            </a:r>
            <a:r>
              <a:rPr lang="en-US" altLang="zh-HK" sz="18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and intensive </a:t>
            </a:r>
            <a:r>
              <a:rPr lang="en-US" altLang="zh-HK" sz="18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rehabilitation </a:t>
            </a:r>
            <a:r>
              <a:rPr lang="en-US" altLang="zh-HK" sz="1800" b="1" dirty="0" smtClean="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service </a:t>
            </a:r>
            <a:r>
              <a:rPr lang="en-US" altLang="zh-HK" sz="1800"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rPr>
              <a:t>to the seniors.</a:t>
            </a:r>
            <a:endParaRPr lang="zh-TW" altLang="en-US" sz="18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p:txBody>
      </p:sp>
      <p:pic>
        <p:nvPicPr>
          <p:cNvPr id="9" name="圖片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1140" y="1369736"/>
            <a:ext cx="2404207" cy="2408035"/>
          </a:xfrm>
          <a:prstGeom prst="rect">
            <a:avLst/>
          </a:prstGeom>
          <a:ln>
            <a:noFill/>
          </a:ln>
          <a:effectLst>
            <a:outerShdw blurRad="292100" dist="139700" dir="2700000" algn="tl" rotWithShape="0">
              <a:srgbClr val="333333">
                <a:alpha val="65000"/>
              </a:srgbClr>
            </a:outerShdw>
          </a:effectLst>
        </p:spPr>
      </p:pic>
      <p:pic>
        <p:nvPicPr>
          <p:cNvPr id="12" name="內容版面配置區 4"/>
          <p:cNvPicPr>
            <a:picLocks noGrp="1"/>
          </p:cNvPicPr>
          <p:nvPr>
            <p:ph sz="half" idx="1"/>
          </p:nvPr>
        </p:nvPicPr>
        <p:blipFill>
          <a:blip r:embed="rId5" cstate="print">
            <a:extLst>
              <a:ext uri="{28A0092B-C50C-407E-A947-70E740481C1C}">
                <a14:useLocalDpi xmlns:a14="http://schemas.microsoft.com/office/drawing/2010/main" val="0"/>
              </a:ext>
            </a:extLst>
          </a:blip>
          <a:srcRect l="19553" t="21080" r="52164" b="2315"/>
          <a:stretch>
            <a:fillRect/>
          </a:stretch>
        </p:blipFill>
        <p:spPr>
          <a:xfrm>
            <a:off x="5292080" y="3348339"/>
            <a:ext cx="2540949" cy="3249013"/>
          </a:xfrm>
          <a:prstGeom prst="rect">
            <a:avLst/>
          </a:prstGeom>
          <a:ln>
            <a:noFill/>
          </a:ln>
          <a:effectLst>
            <a:softEdge rad="112500"/>
          </a:effectLst>
        </p:spPr>
      </p:pic>
    </p:spTree>
    <p:extLst>
      <p:ext uri="{BB962C8B-B14F-4D97-AF65-F5344CB8AC3E}">
        <p14:creationId xmlns:p14="http://schemas.microsoft.com/office/powerpoint/2010/main" val="29697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1" y="6036587"/>
            <a:ext cx="9144001" cy="805322"/>
          </a:xfrm>
          <a:prstGeom prst="rect">
            <a:avLst/>
          </a:prstGeom>
        </p:spPr>
      </p:pic>
      <p:sp>
        <p:nvSpPr>
          <p:cNvPr id="23554" name="Rectangle 2"/>
          <p:cNvSpPr>
            <a:spLocks noGrp="1" noChangeArrowheads="1"/>
          </p:cNvSpPr>
          <p:nvPr>
            <p:ph type="title"/>
          </p:nvPr>
        </p:nvSpPr>
        <p:spPr>
          <a:xfrm>
            <a:off x="160461" y="252175"/>
            <a:ext cx="9912613" cy="1296144"/>
          </a:xfrm>
        </p:spPr>
        <p:txBody>
          <a:bodyPr/>
          <a:lstStyle/>
          <a:p>
            <a:pPr eaLnBrk="1" hangingPunct="1"/>
            <a:r>
              <a:rPr lang="zh-TW" altLang="en-US" sz="2400" b="1" dirty="0">
                <a:solidFill>
                  <a:srgbClr val="7030A0"/>
                </a:solidFill>
              </a:rPr>
              <a:t>香港賽馬會深圳復康會頤康院 </a:t>
            </a:r>
            <a:r>
              <a:rPr lang="en-US" altLang="zh-TW" sz="2400" b="1" dirty="0">
                <a:solidFill>
                  <a:srgbClr val="7030A0"/>
                </a:solidFill>
              </a:rPr>
              <a:t/>
            </a:r>
            <a:br>
              <a:rPr lang="en-US" altLang="zh-TW" sz="2400" b="1" dirty="0">
                <a:solidFill>
                  <a:srgbClr val="7030A0"/>
                </a:solidFill>
              </a:rPr>
            </a:br>
            <a:r>
              <a:rPr lang="en-US" altLang="zh-HK" sz="2200" b="1" dirty="0">
                <a:solidFill>
                  <a:srgbClr val="7030A0"/>
                </a:solidFill>
                <a:latin typeface="微軟正黑體" panose="020B0604030504040204" pitchFamily="34" charset="-120"/>
                <a:cs typeface="Arial Unicode MS" panose="020B0604020202020204" pitchFamily="34" charset="-120"/>
              </a:rPr>
              <a:t>HKJC Shenzhen Society for Rehabilitation Yee Hong Heights</a:t>
            </a:r>
            <a:r>
              <a:rPr lang="en-US" altLang="zh-HK" sz="2800" b="1" u="sng" dirty="0">
                <a:solidFill>
                  <a:srgbClr val="7030A0"/>
                </a:solidFill>
                <a:latin typeface="微軟正黑體" panose="020B0604030504040204" pitchFamily="34" charset="-120"/>
                <a:cs typeface="Arial Unicode MS" panose="020B0604020202020204" pitchFamily="34" charset="-120"/>
              </a:rPr>
              <a:t/>
            </a:r>
            <a:br>
              <a:rPr lang="en-US" altLang="zh-HK" sz="2800" b="1" u="sng" dirty="0">
                <a:solidFill>
                  <a:srgbClr val="7030A0"/>
                </a:solidFill>
                <a:latin typeface="微軟正黑體" panose="020B0604030504040204" pitchFamily="34" charset="-120"/>
                <a:cs typeface="Arial Unicode MS" panose="020B0604020202020204" pitchFamily="34" charset="-120"/>
              </a:rPr>
            </a:br>
            <a:endParaRPr lang="zh-HK" altLang="zh-HK" sz="2800" b="1" dirty="0">
              <a:solidFill>
                <a:srgbClr val="7030A0"/>
              </a:solidFill>
              <a:latin typeface="微軟正黑體" panose="020B0604030504040204" pitchFamily="34" charset="-120"/>
              <a:cs typeface="Arial Unicode MS" panose="020B0604020202020204" pitchFamily="34" charset="-120"/>
            </a:endParaRPr>
          </a:p>
        </p:txBody>
      </p:sp>
      <p:sp>
        <p:nvSpPr>
          <p:cNvPr id="23555" name="Rectangle 3"/>
          <p:cNvSpPr>
            <a:spLocks noGrp="1" noChangeArrowheads="1"/>
          </p:cNvSpPr>
          <p:nvPr>
            <p:ph idx="1"/>
          </p:nvPr>
        </p:nvSpPr>
        <p:spPr>
          <a:xfrm>
            <a:off x="183878" y="1217266"/>
            <a:ext cx="6274072" cy="5111172"/>
          </a:xfrm>
        </p:spPr>
        <p:txBody>
          <a:bodyPr/>
          <a:lstStyle/>
          <a:p>
            <a:pPr eaLnBrk="1" hangingPunct="1">
              <a:lnSpc>
                <a:spcPts val="2600"/>
              </a:lnSpc>
            </a:pPr>
            <a:r>
              <a:rPr lang="zh-TW" altLang="en-US" sz="2000" dirty="0"/>
              <a:t>香港賽馬會慈善信託基金資助興建，</a:t>
            </a:r>
            <a:r>
              <a:rPr lang="en-HK" altLang="zh-TW" sz="2000" dirty="0"/>
              <a:t/>
            </a:r>
            <a:br>
              <a:rPr lang="en-HK" altLang="zh-TW" sz="2000" dirty="0"/>
            </a:br>
            <a:r>
              <a:rPr lang="zh-TW" altLang="en-US" sz="2000" dirty="0"/>
              <a:t>香港復康會營運管理</a:t>
            </a:r>
            <a:r>
              <a:rPr lang="en-HK" altLang="zh-TW" sz="2000" dirty="0"/>
              <a:t/>
            </a:r>
            <a:br>
              <a:rPr lang="en-HK" altLang="zh-TW" sz="2000" dirty="0"/>
            </a:br>
            <a:r>
              <a:rPr lang="en-US" altLang="zh-HK" sz="1600" dirty="0">
                <a:latin typeface="微軟正黑體" panose="020B0604030504040204" pitchFamily="34" charset="-120"/>
                <a:cs typeface="Calibri" panose="020F0502020204030204" pitchFamily="34" charset="0"/>
              </a:rPr>
              <a:t>Construction and fitting was supported by </a:t>
            </a:r>
            <a:br>
              <a:rPr lang="en-US" altLang="zh-HK" sz="1600" dirty="0">
                <a:latin typeface="微軟正黑體" panose="020B0604030504040204" pitchFamily="34" charset="-120"/>
                <a:cs typeface="Calibri" panose="020F0502020204030204" pitchFamily="34" charset="0"/>
              </a:rPr>
            </a:br>
            <a:r>
              <a:rPr lang="en-US" altLang="zh-HK" sz="1600" dirty="0">
                <a:latin typeface="微軟正黑體" panose="020B0604030504040204" pitchFamily="34" charset="-120"/>
                <a:cs typeface="Calibri" panose="020F0502020204030204" pitchFamily="34" charset="0"/>
              </a:rPr>
              <a:t>the Hong Kong Jockey Club Charities Trust</a:t>
            </a:r>
            <a:r>
              <a:rPr lang="en-US" altLang="zh-TW" sz="1600" dirty="0">
                <a:latin typeface="微軟正黑體" panose="020B0604030504040204" pitchFamily="34" charset="-120"/>
                <a:cs typeface="Calibri" panose="020F0502020204030204" pitchFamily="34" charset="0"/>
              </a:rPr>
              <a:t>, </a:t>
            </a:r>
            <a:br>
              <a:rPr lang="en-US" altLang="zh-TW" sz="1600" dirty="0">
                <a:latin typeface="微軟正黑體" panose="020B0604030504040204" pitchFamily="34" charset="-120"/>
                <a:cs typeface="Calibri" panose="020F0502020204030204" pitchFamily="34" charset="0"/>
              </a:rPr>
            </a:br>
            <a:r>
              <a:rPr lang="en-US" altLang="zh-TW" sz="1600" dirty="0">
                <a:latin typeface="微軟正黑體" panose="020B0604030504040204" pitchFamily="34" charset="-120"/>
                <a:cs typeface="Calibri" panose="020F0502020204030204" pitchFamily="34" charset="0"/>
              </a:rPr>
              <a:t>m</a:t>
            </a:r>
            <a:r>
              <a:rPr lang="en-US" altLang="zh-HK" sz="1600" dirty="0">
                <a:latin typeface="微軟正黑體" panose="020B0604030504040204" pitchFamily="34" charset="-120"/>
                <a:cs typeface="Calibri" panose="020F0502020204030204" pitchFamily="34" charset="0"/>
              </a:rPr>
              <a:t>anaged by The Hong Kong Society for Rehabilitation.</a:t>
            </a:r>
            <a:r>
              <a:rPr lang="zh-TW" altLang="en-US" sz="1600" dirty="0">
                <a:latin typeface="微軟正黑體" panose="020B0604030504040204" pitchFamily="34" charset="-120"/>
              </a:rPr>
              <a:t> </a:t>
            </a:r>
            <a:endParaRPr lang="en-US" altLang="zh-TW" sz="1600" dirty="0">
              <a:latin typeface="微軟正黑體" panose="020B0604030504040204" pitchFamily="34" charset="-120"/>
            </a:endParaRPr>
          </a:p>
          <a:p>
            <a:pPr>
              <a:lnSpc>
                <a:spcPts val="2600"/>
              </a:lnSpc>
            </a:pPr>
            <a:r>
              <a:rPr lang="zh-TW" altLang="en-US" sz="2000" dirty="0"/>
              <a:t>位於深圳鹽田梧桐山半山，面向鹽田港口 </a:t>
            </a:r>
            <a:r>
              <a:rPr lang="en-HK" altLang="zh-TW" sz="2000" dirty="0"/>
              <a:t/>
            </a:r>
            <a:br>
              <a:rPr lang="en-HK" altLang="zh-TW" sz="2000" dirty="0"/>
            </a:br>
            <a:r>
              <a:rPr lang="en-US" altLang="zh-HK" sz="1600" dirty="0">
                <a:latin typeface="微軟正黑體" panose="020B0604030504040204" pitchFamily="34" charset="-120"/>
                <a:cs typeface="Calibri" panose="020F0502020204030204" pitchFamily="34" charset="0"/>
              </a:rPr>
              <a:t>Was built on a piece of land in the mid level</a:t>
            </a:r>
            <a:br>
              <a:rPr lang="en-US" altLang="zh-HK" sz="1600" dirty="0">
                <a:latin typeface="微軟正黑體" panose="020B0604030504040204" pitchFamily="34" charset="-120"/>
                <a:cs typeface="Calibri" panose="020F0502020204030204" pitchFamily="34" charset="0"/>
              </a:rPr>
            </a:br>
            <a:r>
              <a:rPr lang="en-US" altLang="zh-HK" sz="1600" dirty="0">
                <a:latin typeface="微軟正黑體" panose="020B0604030504040204" pitchFamily="34" charset="-120"/>
                <a:cs typeface="Calibri" panose="020F0502020204030204" pitchFamily="34" charset="0"/>
              </a:rPr>
              <a:t>of </a:t>
            </a:r>
            <a:r>
              <a:rPr lang="en-US" altLang="zh-HK" sz="1600" dirty="0" err="1">
                <a:latin typeface="微軟正黑體" panose="020B0604030504040204" pitchFamily="34" charset="-120"/>
                <a:cs typeface="Calibri" panose="020F0502020204030204" pitchFamily="34" charset="0"/>
              </a:rPr>
              <a:t>Wutongshan</a:t>
            </a:r>
            <a:r>
              <a:rPr lang="en-US" altLang="zh-HK" sz="1600" dirty="0">
                <a:latin typeface="微軟正黑體" panose="020B0604030504040204" pitchFamily="34" charset="-120"/>
                <a:cs typeface="Calibri" panose="020F0502020204030204" pitchFamily="34" charset="0"/>
              </a:rPr>
              <a:t> (</a:t>
            </a:r>
            <a:r>
              <a:rPr lang="zh-TW" altLang="zh-HK" sz="1600" dirty="0">
                <a:latin typeface="微軟正黑體" panose="020B0604030504040204" pitchFamily="34" charset="-120"/>
                <a:cs typeface="Calibri" panose="020F0502020204030204" pitchFamily="34" charset="0"/>
              </a:rPr>
              <a:t>梧桐山</a:t>
            </a:r>
            <a:r>
              <a:rPr lang="en-US" altLang="zh-HK" sz="1600" dirty="0">
                <a:latin typeface="微軟正黑體" panose="020B0604030504040204" pitchFamily="34" charset="-120"/>
                <a:cs typeface="Calibri" panose="020F0502020204030204" pitchFamily="34" charset="0"/>
              </a:rPr>
              <a:t>), commands a panoramic view of the Yantian deep water port.</a:t>
            </a:r>
            <a:endParaRPr lang="zh-TW" altLang="zh-HK" sz="1600" dirty="0">
              <a:latin typeface="微軟正黑體" panose="020B0604030504040204" pitchFamily="34" charset="-120"/>
              <a:cs typeface="Calibri" panose="020F0502020204030204" pitchFamily="34" charset="0"/>
            </a:endParaRPr>
          </a:p>
          <a:p>
            <a:pPr eaLnBrk="1" hangingPunct="1"/>
            <a:endParaRPr lang="zh-HK" altLang="zh-HK" sz="2400" dirty="0"/>
          </a:p>
        </p:txBody>
      </p:sp>
      <p:sp>
        <p:nvSpPr>
          <p:cNvPr id="2" name="投影片編號版面配置區 1"/>
          <p:cNvSpPr>
            <a:spLocks noGrp="1"/>
          </p:cNvSpPr>
          <p:nvPr>
            <p:ph type="sldNum" sz="quarter" idx="12"/>
          </p:nvPr>
        </p:nvSpPr>
        <p:spPr/>
        <p:txBody>
          <a:bodyPr/>
          <a:lstStyle/>
          <a:p>
            <a:pPr>
              <a:defRPr/>
            </a:pPr>
            <a:fld id="{8B01A06D-2368-420E-AEC9-688DB47CCA13}" type="slidenum">
              <a:rPr lang="en-US" altLang="zh-TW" smtClean="0"/>
              <a:pPr>
                <a:defRPr/>
              </a:pPr>
              <a:t>5</a:t>
            </a:fld>
            <a:endParaRPr lang="en-US" altLang="zh-TW" dirty="0"/>
          </a:p>
        </p:txBody>
      </p:sp>
      <p:pic>
        <p:nvPicPr>
          <p:cNvPr id="8" name="Picture 2" descr="IMG_7410">
            <a:extLst>
              <a:ext uri="{FF2B5EF4-FFF2-40B4-BE49-F238E27FC236}">
                <a16:creationId xmlns:a16="http://schemas.microsoft.com/office/drawing/2014/main" id="{8F26149D-C7C7-44FD-88CA-6411B1CB5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5267"/>
            <a:ext cx="9180511" cy="212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3">
            <a:extLst>
              <a:ext uri="{FF2B5EF4-FFF2-40B4-BE49-F238E27FC236}">
                <a16:creationId xmlns:a16="http://schemas.microsoft.com/office/drawing/2014/main" id="{A88340B0-8B15-4153-8170-3EF37FB732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5323" y="1473443"/>
            <a:ext cx="3240360" cy="207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36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1" y="6036587"/>
            <a:ext cx="9144001" cy="805322"/>
          </a:xfrm>
          <a:prstGeom prst="rect">
            <a:avLst/>
          </a:prstGeom>
        </p:spPr>
      </p:pic>
      <p:sp>
        <p:nvSpPr>
          <p:cNvPr id="23555" name="Rectangle 3"/>
          <p:cNvSpPr>
            <a:spLocks noGrp="1" noChangeArrowheads="1"/>
          </p:cNvSpPr>
          <p:nvPr>
            <p:ph idx="1"/>
          </p:nvPr>
        </p:nvSpPr>
        <p:spPr>
          <a:xfrm>
            <a:off x="158303" y="622084"/>
            <a:ext cx="8248650" cy="5111172"/>
          </a:xfrm>
        </p:spPr>
        <p:txBody>
          <a:bodyPr/>
          <a:lstStyle/>
          <a:p>
            <a:endParaRPr lang="en-US" altLang="zh-TW" sz="2300" dirty="0"/>
          </a:p>
          <a:p>
            <a:pPr eaLnBrk="1" hangingPunct="1"/>
            <a:r>
              <a:rPr lang="zh-TW" altLang="en-US" sz="2000" dirty="0">
                <a:latin typeface="微軟正黑體" panose="020B0604030504040204" pitchFamily="34" charset="-120"/>
              </a:rPr>
              <a:t>由</a:t>
            </a:r>
            <a:r>
              <a:rPr lang="en-US" altLang="zh-TW" sz="2000" dirty="0">
                <a:latin typeface="微軟正黑體" panose="020B0604030504040204" pitchFamily="34" charset="-120"/>
              </a:rPr>
              <a:t>2006</a:t>
            </a:r>
            <a:r>
              <a:rPr lang="zh-TW" altLang="en-US" sz="2000" dirty="0">
                <a:latin typeface="微軟正黑體" panose="020B0604030504040204" pitchFamily="34" charset="-120"/>
              </a:rPr>
              <a:t>年開始投入服務 </a:t>
            </a:r>
            <a:r>
              <a:rPr lang="en-HK" altLang="zh-TW" sz="2000" dirty="0">
                <a:latin typeface="微軟正黑體" panose="020B0604030504040204" pitchFamily="34" charset="-120"/>
              </a:rPr>
              <a:t/>
            </a:r>
            <a:br>
              <a:rPr lang="en-HK" altLang="zh-TW" sz="2000" dirty="0">
                <a:latin typeface="微軟正黑體" panose="020B0604030504040204" pitchFamily="34" charset="-120"/>
              </a:rPr>
            </a:br>
            <a:r>
              <a:rPr lang="en-US" altLang="zh-HK" sz="1800" dirty="0">
                <a:latin typeface="微軟正黑體" panose="020B0604030504040204" pitchFamily="34" charset="-120"/>
                <a:cs typeface="Calibri" panose="020F0502020204030204" pitchFamily="34" charset="0"/>
              </a:rPr>
              <a:t>Started service operation from </a:t>
            </a:r>
            <a:r>
              <a:rPr lang="en-US" altLang="zh-HK" sz="1800" b="1" dirty="0">
                <a:latin typeface="微軟正黑體" panose="020B0604030504040204" pitchFamily="34" charset="-120"/>
                <a:cs typeface="Calibri" panose="020F0502020204030204" pitchFamily="34" charset="0"/>
              </a:rPr>
              <a:t>1 April </a:t>
            </a:r>
            <a:r>
              <a:rPr lang="en-US" altLang="zh-HK" sz="1800" b="1" dirty="0" smtClean="0">
                <a:latin typeface="微軟正黑體" panose="020B0604030504040204" pitchFamily="34" charset="-120"/>
                <a:cs typeface="Calibri" panose="020F0502020204030204" pitchFamily="34" charset="0"/>
              </a:rPr>
              <a:t>2006</a:t>
            </a:r>
            <a:r>
              <a:rPr lang="en-US" altLang="zh-HK" sz="2000" dirty="0">
                <a:latin typeface="微軟正黑體" panose="020B0604030504040204" pitchFamily="34" charset="-120"/>
                <a:cs typeface="Calibri" panose="020F0502020204030204" pitchFamily="34" charset="0"/>
              </a:rPr>
              <a:t/>
            </a:r>
            <a:br>
              <a:rPr lang="en-US" altLang="zh-HK" sz="2000" dirty="0">
                <a:latin typeface="微軟正黑體" panose="020B0604030504040204" pitchFamily="34" charset="-120"/>
                <a:cs typeface="Calibri" panose="020F0502020204030204" pitchFamily="34" charset="0"/>
              </a:rPr>
            </a:br>
            <a:endParaRPr lang="en-US" altLang="zh-TW" sz="2000" dirty="0">
              <a:latin typeface="微軟正黑體" panose="020B0604030504040204" pitchFamily="34" charset="-120"/>
            </a:endParaRPr>
          </a:p>
          <a:p>
            <a:pPr eaLnBrk="1" hangingPunct="1"/>
            <a:r>
              <a:rPr lang="zh-TW" altLang="en-US" sz="2000" dirty="0">
                <a:latin typeface="微軟正黑體" panose="020B0604030504040204" pitchFamily="34" charset="-120"/>
              </a:rPr>
              <a:t>融合護理、復康治療、適健及養生服務</a:t>
            </a:r>
            <a:r>
              <a:rPr lang="en-HK" altLang="zh-TW" sz="2000" dirty="0">
                <a:latin typeface="微軟正黑體" panose="020B0604030504040204" pitchFamily="34" charset="-120"/>
              </a:rPr>
              <a:t/>
            </a:r>
            <a:br>
              <a:rPr lang="en-HK" altLang="zh-TW" sz="2000" dirty="0">
                <a:latin typeface="微軟正黑體" panose="020B0604030504040204" pitchFamily="34" charset="-120"/>
              </a:rPr>
            </a:br>
            <a:r>
              <a:rPr lang="en-US" altLang="zh-TW" sz="1800" dirty="0">
                <a:latin typeface="微軟正黑體" panose="020B0604030504040204" pitchFamily="34" charset="-120"/>
                <a:cs typeface="Calibri" panose="020F0502020204030204" pitchFamily="34" charset="0"/>
              </a:rPr>
              <a:t>I</a:t>
            </a:r>
            <a:r>
              <a:rPr lang="en-US" altLang="zh-HK" sz="1800" dirty="0">
                <a:latin typeface="微軟正黑體" panose="020B0604030504040204" pitchFamily="34" charset="-120"/>
                <a:cs typeface="Calibri" panose="020F0502020204030204" pitchFamily="34" charset="0"/>
              </a:rPr>
              <a:t>ntegrating </a:t>
            </a:r>
            <a:r>
              <a:rPr lang="en-US" altLang="zh-HK" sz="1800" b="1" dirty="0">
                <a:latin typeface="微軟正黑體" panose="020B0604030504040204" pitchFamily="34" charset="-120"/>
                <a:cs typeface="Calibri" panose="020F0502020204030204" pitchFamily="34" charset="0"/>
              </a:rPr>
              <a:t>residential nursing care, Chinese </a:t>
            </a:r>
            <a:r>
              <a:rPr lang="en-US" altLang="zh-HK" sz="1800" dirty="0">
                <a:latin typeface="微軟正黑體" panose="020B0604030504040204" pitchFamily="34" charset="-120"/>
                <a:cs typeface="Calibri" panose="020F0502020204030204" pitchFamily="34" charset="0"/>
              </a:rPr>
              <a:t>and </a:t>
            </a:r>
            <a:r>
              <a:rPr lang="en-US" altLang="zh-HK" sz="1800" b="1" dirty="0">
                <a:latin typeface="微軟正黑體" panose="020B0604030504040204" pitchFamily="34" charset="-120"/>
                <a:cs typeface="Calibri" panose="020F0502020204030204" pitchFamily="34" charset="0"/>
              </a:rPr>
              <a:t>Western rehabilitation </a:t>
            </a:r>
            <a:r>
              <a:rPr lang="en-US" altLang="zh-HK" sz="1800" b="1" dirty="0" smtClean="0">
                <a:latin typeface="微軟正黑體" panose="020B0604030504040204" pitchFamily="34" charset="-120"/>
                <a:cs typeface="Calibri" panose="020F0502020204030204" pitchFamily="34" charset="0"/>
              </a:rPr>
              <a:t>therapy, wellness &amp; longevity</a:t>
            </a:r>
            <a:r>
              <a:rPr lang="en-US" altLang="zh-HK" sz="1800" dirty="0" smtClean="0">
                <a:latin typeface="微軟正黑體" panose="020B0604030504040204" pitchFamily="34" charset="-120"/>
                <a:cs typeface="Calibri" panose="020F0502020204030204" pitchFamily="34" charset="0"/>
              </a:rPr>
              <a:t> </a:t>
            </a:r>
            <a:r>
              <a:rPr lang="en-HK" altLang="zh-HK" sz="1800" dirty="0">
                <a:latin typeface="微軟正黑體" panose="020B0604030504040204" pitchFamily="34" charset="-120"/>
                <a:cs typeface="Calibri" panose="020F0502020204030204" pitchFamily="34" charset="0"/>
              </a:rPr>
              <a:t>in ser</a:t>
            </a:r>
            <a:r>
              <a:rPr lang="en-US" altLang="zh-HK" sz="1800" dirty="0">
                <a:latin typeface="微軟正黑體" panose="020B0604030504040204" pitchFamily="34" charset="-120"/>
                <a:cs typeface="Calibri" panose="020F0502020204030204" pitchFamily="34" charset="0"/>
              </a:rPr>
              <a:t>vices </a:t>
            </a:r>
            <a:r>
              <a:rPr lang="en-US" altLang="zh-HK" sz="1800" dirty="0" smtClean="0">
                <a:latin typeface="微軟正黑體" panose="020B0604030504040204" pitchFamily="34" charset="-120"/>
                <a:cs typeface="Calibri" panose="020F0502020204030204" pitchFamily="34" charset="0"/>
              </a:rPr>
              <a:t>provided</a:t>
            </a:r>
          </a:p>
          <a:p>
            <a:pPr marL="0" indent="0" eaLnBrk="1" hangingPunct="1">
              <a:buNone/>
            </a:pPr>
            <a:endParaRPr lang="en-US" altLang="zh-HK" sz="2000" dirty="0">
              <a:latin typeface="微軟正黑體" panose="020B0604030504040204" pitchFamily="34" charset="-120"/>
              <a:cs typeface="Calibri" panose="020F0502020204030204" pitchFamily="34" charset="0"/>
            </a:endParaRPr>
          </a:p>
          <a:p>
            <a:pPr eaLnBrk="1" hangingPunct="1"/>
            <a:r>
              <a:rPr lang="en-US" altLang="zh-HK" sz="2000" b="1" dirty="0" smtClean="0">
                <a:latin typeface="微軟正黑體" panose="020B0604030504040204" pitchFamily="34" charset="-120"/>
                <a:cs typeface="Calibri" panose="020F0502020204030204" pitchFamily="34" charset="0"/>
              </a:rPr>
              <a:t> </a:t>
            </a:r>
            <a:r>
              <a:rPr lang="zh-TW" altLang="en-US" sz="2000" dirty="0" smtClean="0">
                <a:latin typeface="微軟正黑體" panose="020B0604030504040204" pitchFamily="34" charset="-120"/>
              </a:rPr>
              <a:t>可</a:t>
            </a:r>
            <a:r>
              <a:rPr lang="zh-TW" altLang="en-US" sz="2000" dirty="0">
                <a:latin typeface="微軟正黑體" panose="020B0604030504040204" pitchFamily="34" charset="-120"/>
              </a:rPr>
              <a:t>供入住總床位為</a:t>
            </a:r>
            <a:r>
              <a:rPr lang="en-US" altLang="zh-TW" sz="2000" dirty="0">
                <a:latin typeface="微軟正黑體" panose="020B0604030504040204" pitchFamily="34" charset="-120"/>
              </a:rPr>
              <a:t>315</a:t>
            </a:r>
            <a:r>
              <a:rPr lang="zh-TW" altLang="en-US" sz="2000" dirty="0">
                <a:latin typeface="微軟正黑體" panose="020B0604030504040204" pitchFamily="34" charset="-120"/>
              </a:rPr>
              <a:t>個 </a:t>
            </a:r>
            <a:r>
              <a:rPr lang="en-HK" altLang="zh-TW" sz="2000" dirty="0">
                <a:latin typeface="微軟正黑體" panose="020B0604030504040204" pitchFamily="34" charset="-120"/>
              </a:rPr>
              <a:t/>
            </a:r>
            <a:br>
              <a:rPr lang="en-HK" altLang="zh-TW" sz="2000" dirty="0">
                <a:latin typeface="微軟正黑體" panose="020B0604030504040204" pitchFamily="34" charset="-120"/>
              </a:rPr>
            </a:br>
            <a:r>
              <a:rPr lang="en-HK" altLang="zh-TW" sz="2000" dirty="0" smtClean="0">
                <a:latin typeface="微軟正黑體" panose="020B0604030504040204" pitchFamily="34" charset="-120"/>
              </a:rPr>
              <a:t> </a:t>
            </a:r>
            <a:r>
              <a:rPr lang="en-US" altLang="zh-TW" sz="1800" dirty="0" smtClean="0">
                <a:latin typeface="微軟正黑體" panose="020B0604030504040204" pitchFamily="34" charset="-120"/>
                <a:cs typeface="Calibri" panose="020F0502020204030204" pitchFamily="34" charset="0"/>
              </a:rPr>
              <a:t>W</a:t>
            </a:r>
            <a:r>
              <a:rPr lang="en-US" altLang="zh-HK" sz="1800" dirty="0" smtClean="0">
                <a:latin typeface="微軟正黑體" panose="020B0604030504040204" pitchFamily="34" charset="-120"/>
                <a:cs typeface="Calibri" panose="020F0502020204030204" pitchFamily="34" charset="0"/>
              </a:rPr>
              <a:t>ith </a:t>
            </a:r>
            <a:r>
              <a:rPr lang="en-US" altLang="zh-HK" sz="1800" dirty="0">
                <a:latin typeface="微軟正黑體" panose="020B0604030504040204" pitchFamily="34" charset="-120"/>
                <a:cs typeface="Calibri" panose="020F0502020204030204" pitchFamily="34" charset="0"/>
              </a:rPr>
              <a:t>a total capacity of </a:t>
            </a:r>
            <a:r>
              <a:rPr lang="en-US" altLang="zh-HK" sz="1800" b="1" dirty="0">
                <a:latin typeface="微軟正黑體" panose="020B0604030504040204" pitchFamily="34" charset="-120"/>
                <a:cs typeface="Calibri" panose="020F0502020204030204" pitchFamily="34" charset="0"/>
              </a:rPr>
              <a:t>315 </a:t>
            </a:r>
            <a:r>
              <a:rPr lang="en-US" altLang="zh-HK" sz="1800" b="1" dirty="0" smtClean="0">
                <a:latin typeface="微軟正黑體" panose="020B0604030504040204" pitchFamily="34" charset="-120"/>
                <a:cs typeface="Calibri" panose="020F0502020204030204" pitchFamily="34" charset="0"/>
              </a:rPr>
              <a:t>beds</a:t>
            </a:r>
            <a:endParaRPr lang="en-US" altLang="zh-TW" sz="1800" dirty="0">
              <a:latin typeface="微軟正黑體" panose="020B0604030504040204" pitchFamily="34" charset="-120"/>
              <a:cs typeface="Calibri" panose="020F0502020204030204" pitchFamily="34" charset="0"/>
            </a:endParaRPr>
          </a:p>
          <a:p>
            <a:endParaRPr lang="en-US" altLang="zh-TW" sz="1800" dirty="0">
              <a:solidFill>
                <a:srgbClr val="0000FF"/>
              </a:solidFill>
            </a:endParaRPr>
          </a:p>
          <a:p>
            <a:pPr eaLnBrk="1" hangingPunct="1"/>
            <a:endParaRPr lang="en-US" altLang="zh-TW" sz="2300" dirty="0"/>
          </a:p>
          <a:p>
            <a:pPr eaLnBrk="1" hangingPunct="1"/>
            <a:endParaRPr lang="zh-HK" altLang="zh-HK" sz="2300" dirty="0"/>
          </a:p>
        </p:txBody>
      </p:sp>
      <p:sp>
        <p:nvSpPr>
          <p:cNvPr id="2" name="投影片編號版面配置區 1"/>
          <p:cNvSpPr>
            <a:spLocks noGrp="1"/>
          </p:cNvSpPr>
          <p:nvPr>
            <p:ph type="sldNum" sz="quarter" idx="12"/>
          </p:nvPr>
        </p:nvSpPr>
        <p:spPr/>
        <p:txBody>
          <a:bodyPr/>
          <a:lstStyle/>
          <a:p>
            <a:pPr>
              <a:defRPr/>
            </a:pPr>
            <a:fld id="{8B01A06D-2368-420E-AEC9-688DB47CCA13}" type="slidenum">
              <a:rPr lang="en-US" altLang="zh-TW" smtClean="0"/>
              <a:pPr>
                <a:defRPr/>
              </a:pPr>
              <a:t>6</a:t>
            </a:fld>
            <a:endParaRPr lang="en-US" altLang="zh-TW" dirty="0"/>
          </a:p>
        </p:txBody>
      </p:sp>
      <p:pic>
        <p:nvPicPr>
          <p:cNvPr id="11" name="圖片 10">
            <a:extLst>
              <a:ext uri="{FF2B5EF4-FFF2-40B4-BE49-F238E27FC236}">
                <a16:creationId xmlns:a16="http://schemas.microsoft.com/office/drawing/2014/main" id="{1C234A09-F189-40B1-81B3-53C69BF73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5033" y="4126889"/>
            <a:ext cx="1961028" cy="2614704"/>
          </a:xfrm>
          <a:prstGeom prst="rect">
            <a:avLst/>
          </a:prstGeom>
          <a:ln>
            <a:noFill/>
          </a:ln>
          <a:effectLst>
            <a:softEdge rad="112500"/>
          </a:effectLst>
        </p:spPr>
      </p:pic>
      <p:pic>
        <p:nvPicPr>
          <p:cNvPr id="23556" name="圖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3155258"/>
            <a:ext cx="4487519" cy="2986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YH_0022">
            <a:extLst>
              <a:ext uri="{FF2B5EF4-FFF2-40B4-BE49-F238E27FC236}">
                <a16:creationId xmlns:a16="http://schemas.microsoft.com/office/drawing/2014/main" id="{82BA2692-76A8-4441-A469-E8884345E8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90" y="4508498"/>
            <a:ext cx="3145637" cy="22328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99090" y="-84093"/>
            <a:ext cx="9912613" cy="1296144"/>
          </a:xfrm>
        </p:spPr>
        <p:txBody>
          <a:bodyPr/>
          <a:lstStyle/>
          <a:p>
            <a:pPr eaLnBrk="1" hangingPunct="1"/>
            <a:r>
              <a:rPr lang="zh-TW" altLang="en-US" sz="2400" b="1" dirty="0">
                <a:solidFill>
                  <a:srgbClr val="7030A0"/>
                </a:solidFill>
              </a:rPr>
              <a:t>香港賽馬會深圳復康會頤康院 </a:t>
            </a:r>
            <a:r>
              <a:rPr lang="en-US" altLang="zh-TW" sz="2400" b="1" dirty="0">
                <a:solidFill>
                  <a:srgbClr val="7030A0"/>
                </a:solidFill>
              </a:rPr>
              <a:t/>
            </a:r>
            <a:br>
              <a:rPr lang="en-US" altLang="zh-TW" sz="2400" b="1" dirty="0">
                <a:solidFill>
                  <a:srgbClr val="7030A0"/>
                </a:solidFill>
              </a:rPr>
            </a:br>
            <a:r>
              <a:rPr lang="en-US" altLang="zh-HK" sz="2200" b="1" dirty="0">
                <a:solidFill>
                  <a:srgbClr val="7030A0"/>
                </a:solidFill>
                <a:latin typeface="微軟正黑體" panose="020B0604030504040204" pitchFamily="34" charset="-120"/>
                <a:cs typeface="Arial Unicode MS" panose="020B0604020202020204" pitchFamily="34" charset="-120"/>
              </a:rPr>
              <a:t>HKJC Shenzhen Society for Rehabilitation Yee Hong </a:t>
            </a:r>
            <a:r>
              <a:rPr lang="en-US" altLang="zh-HK" sz="2200" b="1" dirty="0" smtClean="0">
                <a:solidFill>
                  <a:srgbClr val="7030A0"/>
                </a:solidFill>
                <a:latin typeface="微軟正黑體" panose="020B0604030504040204" pitchFamily="34" charset="-120"/>
                <a:cs typeface="Arial Unicode MS" panose="020B0604020202020204" pitchFamily="34" charset="-120"/>
              </a:rPr>
              <a:t>Heights</a:t>
            </a:r>
            <a:endParaRPr lang="zh-HK" altLang="zh-HK" sz="2800" b="1" dirty="0">
              <a:solidFill>
                <a:srgbClr val="7030A0"/>
              </a:solidFill>
              <a:latin typeface="微軟正黑體" panose="020B0604030504040204" pitchFamily="34" charset="-120"/>
              <a:cs typeface="Arial Unicode MS" panose="020B0604020202020204" pitchFamily="34" charset="-120"/>
            </a:endParaRPr>
          </a:p>
        </p:txBody>
      </p:sp>
    </p:spTree>
    <p:extLst>
      <p:ext uri="{BB962C8B-B14F-4D97-AF65-F5344CB8AC3E}">
        <p14:creationId xmlns:p14="http://schemas.microsoft.com/office/powerpoint/2010/main" val="201882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7604" y="116632"/>
            <a:ext cx="7128792" cy="504056"/>
          </a:xfrm>
          <a:solidFill>
            <a:srgbClr val="FFC000"/>
          </a:solidFill>
        </p:spPr>
        <p:txBody>
          <a:bodyPr/>
          <a:lstStyle/>
          <a:p>
            <a:pPr algn="l">
              <a:defRPr/>
            </a:pPr>
            <a:r>
              <a:rPr lang="zh-TW" altLang="en-US" sz="3200" b="1" dirty="0">
                <a:solidFill>
                  <a:srgbClr val="7030A0"/>
                </a:solidFill>
                <a:latin typeface="微軟正黑體" panose="020B0604030504040204" pitchFamily="34" charset="-120"/>
                <a:ea typeface="微軟正黑體" panose="020B0604030504040204" pitchFamily="34" charset="-120"/>
              </a:rPr>
              <a:t>頤康院里程</a:t>
            </a:r>
            <a:r>
              <a:rPr lang="en-US" altLang="zh-TW" sz="3200" b="1" dirty="0">
                <a:solidFill>
                  <a:srgbClr val="7030A0"/>
                </a:solidFill>
                <a:latin typeface="微軟正黑體" panose="020B0604030504040204" pitchFamily="34" charset="-120"/>
                <a:ea typeface="微軟正黑體" panose="020B0604030504040204" pitchFamily="34" charset="-120"/>
              </a:rPr>
              <a:t> </a:t>
            </a:r>
            <a:r>
              <a:rPr lang="en-US" altLang="zh-TW" sz="2400" b="1" dirty="0">
                <a:solidFill>
                  <a:srgbClr val="7030A0"/>
                </a:solidFill>
                <a:ea typeface="微軟正黑體" panose="020B0604030504040204" pitchFamily="34" charset="-120"/>
              </a:rPr>
              <a:t>Milestones of Yee Hong Heights</a:t>
            </a:r>
            <a:endParaRPr lang="zh-HK" altLang="en-US" sz="2400" b="1" dirty="0">
              <a:solidFill>
                <a:srgbClr val="7030A0"/>
              </a:solidFill>
              <a:ea typeface="微軟正黑體" panose="020B0604030504040204" pitchFamily="34" charset="-120"/>
            </a:endParaRPr>
          </a:p>
        </p:txBody>
      </p:sp>
      <p:sp>
        <p:nvSpPr>
          <p:cNvPr id="24579" name="投影片編號版面配置區 3"/>
          <p:cNvSpPr>
            <a:spLocks noGrp="1"/>
          </p:cNvSpPr>
          <p:nvPr>
            <p:ph type="sldNum" sz="quarter" idx="12"/>
          </p:nvPr>
        </p:nvSpPr>
        <p:spPr>
          <a:xfrm>
            <a:off x="6372200" y="6357599"/>
            <a:ext cx="2133600" cy="476250"/>
          </a:xfrm>
          <a:noFill/>
        </p:spPr>
        <p:txBody>
          <a:bodyPr/>
          <a:lstStyle>
            <a:lvl1pPr>
              <a:spcBef>
                <a:spcPct val="20000"/>
              </a:spcBef>
              <a:buChar char="•"/>
              <a:defRPr kumimoji="1" sz="3200">
                <a:solidFill>
                  <a:schemeClr val="tx1"/>
                </a:solidFill>
                <a:latin typeface="Times New Roman" panose="02020603050405020304" pitchFamily="18" charset="0"/>
                <a:ea typeface="微軟正黑體" panose="020B0604030504040204" pitchFamily="34" charset="-120"/>
              </a:defRPr>
            </a:lvl1pPr>
            <a:lvl2pPr marL="742950" indent="-285750">
              <a:spcBef>
                <a:spcPct val="20000"/>
              </a:spcBef>
              <a:buChar char="–"/>
              <a:defRPr kumimoji="1" sz="2800">
                <a:solidFill>
                  <a:schemeClr val="tx1"/>
                </a:solidFill>
                <a:latin typeface="Times New Roman" panose="02020603050405020304" pitchFamily="18" charset="0"/>
                <a:ea typeface="微軟正黑體" panose="020B0604030504040204" pitchFamily="34" charset="-120"/>
              </a:defRPr>
            </a:lvl2pPr>
            <a:lvl3pPr marL="1143000" indent="-228600">
              <a:spcBef>
                <a:spcPct val="20000"/>
              </a:spcBef>
              <a:buChar char="•"/>
              <a:defRPr kumimoji="1" sz="2400">
                <a:solidFill>
                  <a:schemeClr val="tx1"/>
                </a:solidFill>
                <a:latin typeface="Times New Roman" panose="02020603050405020304" pitchFamily="18" charset="0"/>
                <a:ea typeface="微軟正黑體" panose="020B0604030504040204" pitchFamily="34" charset="-120"/>
              </a:defRPr>
            </a:lvl3pPr>
            <a:lvl4pPr marL="16002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4pPr>
            <a:lvl5pPr marL="2057400" indent="-228600">
              <a:spcBef>
                <a:spcPct val="20000"/>
              </a:spcBef>
              <a:buChar char="»"/>
              <a:defRPr kumimoji="1" sz="2000">
                <a:solidFill>
                  <a:schemeClr val="tx1"/>
                </a:solidFill>
                <a:latin typeface="Times New Roman" panose="02020603050405020304" pitchFamily="18" charset="0"/>
                <a:ea typeface="微軟正黑體" panose="020B0604030504040204" pitchFamily="34"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微軟正黑體" panose="020B0604030504040204" pitchFamily="34" charset="-120"/>
              </a:defRPr>
            </a:lvl9pPr>
          </a:lstStyle>
          <a:p>
            <a:pPr>
              <a:spcBef>
                <a:spcPct val="0"/>
              </a:spcBef>
              <a:buFontTx/>
              <a:buNone/>
              <a:defRPr/>
            </a:pPr>
            <a:fld id="{D2CA503C-6C0C-48A9-83E5-F67A83B0A117}" type="slidenum">
              <a:rPr lang="zh-HK" altLang="en-US" sz="900">
                <a:solidFill>
                  <a:prstClr val="black">
                    <a:tint val="75000"/>
                  </a:prstClr>
                </a:solidFill>
                <a:latin typeface="微軟正黑體" panose="020B0604030504040204" pitchFamily="34" charset="-120"/>
              </a:rPr>
              <a:pPr>
                <a:spcBef>
                  <a:spcPct val="0"/>
                </a:spcBef>
                <a:buFontTx/>
                <a:buNone/>
                <a:defRPr/>
              </a:pPr>
              <a:t>7</a:t>
            </a:fld>
            <a:endParaRPr lang="zh-HK" altLang="en-US" sz="900" dirty="0">
              <a:solidFill>
                <a:prstClr val="black">
                  <a:tint val="75000"/>
                </a:prstClr>
              </a:solidFill>
              <a:latin typeface="微軟正黑體" panose="020B0604030504040204" pitchFamily="34" charset="-120"/>
            </a:endParaRPr>
          </a:p>
        </p:txBody>
      </p:sp>
      <p:graphicFrame>
        <p:nvGraphicFramePr>
          <p:cNvPr id="5" name="內容版面配置區 3"/>
          <p:cNvGraphicFramePr>
            <a:graphicFrameLocks/>
          </p:cNvGraphicFramePr>
          <p:nvPr>
            <p:extLst>
              <p:ext uri="{D42A27DB-BD31-4B8C-83A1-F6EECF244321}">
                <p14:modId xmlns:p14="http://schemas.microsoft.com/office/powerpoint/2010/main" val="3521006771"/>
              </p:ext>
            </p:extLst>
          </p:nvPr>
        </p:nvGraphicFramePr>
        <p:xfrm>
          <a:off x="216024" y="620689"/>
          <a:ext cx="8820472" cy="621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31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圖片 17"/>
          <p:cNvPicPr>
            <a:picLocks noChangeAspect="1"/>
          </p:cNvPicPr>
          <p:nvPr/>
        </p:nvPicPr>
        <p:blipFill>
          <a:blip r:embed="rId2"/>
          <a:stretch>
            <a:fillRect/>
          </a:stretch>
        </p:blipFill>
        <p:spPr>
          <a:xfrm>
            <a:off x="-1" y="6036587"/>
            <a:ext cx="9144001" cy="805322"/>
          </a:xfrm>
          <a:prstGeom prst="rect">
            <a:avLst/>
          </a:prstGeom>
        </p:spPr>
      </p:pic>
      <p:sp>
        <p:nvSpPr>
          <p:cNvPr id="2" name="標題 1"/>
          <p:cNvSpPr>
            <a:spLocks noGrp="1"/>
          </p:cNvSpPr>
          <p:nvPr>
            <p:ph type="title"/>
          </p:nvPr>
        </p:nvSpPr>
        <p:spPr>
          <a:xfrm>
            <a:off x="137557" y="199663"/>
            <a:ext cx="8550037" cy="1326643"/>
          </a:xfrm>
        </p:spPr>
        <p:txBody>
          <a:bodyPr/>
          <a:lstStyle/>
          <a:p>
            <a:pPr eaLnBrk="1" hangingPunct="1">
              <a:lnSpc>
                <a:spcPct val="100000"/>
              </a:lnSpc>
            </a:pPr>
            <a:r>
              <a:rPr lang="zh-TW" altLang="en-US" sz="2400" b="1" dirty="0">
                <a:solidFill>
                  <a:srgbClr val="7030A0"/>
                </a:solidFill>
                <a:latin typeface="微軟正黑體" panose="020B0604030504040204" pitchFamily="34" charset="-120"/>
              </a:rPr>
              <a:t>輪候護理安老院的平均輪候時間</a:t>
            </a:r>
            <a:r>
              <a:rPr lang="en-US" altLang="zh-TW" sz="2400" b="1" dirty="0">
                <a:solidFill>
                  <a:srgbClr val="7030A0"/>
                </a:solidFill>
                <a:latin typeface="SimHei" panose="02010609060101010101" pitchFamily="49" charset="-122"/>
                <a:ea typeface="SimHei" panose="02010609060101010101" pitchFamily="49" charset="-122"/>
              </a:rPr>
              <a:t/>
            </a:r>
            <a:br>
              <a:rPr lang="en-US" altLang="zh-TW" sz="2400" b="1" dirty="0">
                <a:solidFill>
                  <a:srgbClr val="7030A0"/>
                </a:solidFill>
                <a:latin typeface="SimHei" panose="02010609060101010101" pitchFamily="49" charset="-122"/>
                <a:ea typeface="SimHei" panose="02010609060101010101" pitchFamily="49" charset="-122"/>
              </a:rPr>
            </a:br>
            <a:r>
              <a:rPr lang="en-US" altLang="zh-TW" sz="22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Average Waiting Time for </a:t>
            </a:r>
            <a:r>
              <a:rPr lang="en-US" altLang="zh-HK" sz="22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Care and Attention Homes for the Elderly</a:t>
            </a:r>
            <a:endParaRPr lang="en-US" altLang="zh-TW" sz="22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pPr>
              <a:defRPr/>
            </a:pPr>
            <a:fld id="{66B6CEFD-D377-4700-B6AD-4AF9ECAAEE88}" type="slidenum">
              <a:rPr lang="zh-HK" altLang="en-US" smtClean="0"/>
              <a:pPr>
                <a:defRPr/>
              </a:pPr>
              <a:t>8</a:t>
            </a:fld>
            <a:endParaRPr lang="zh-HK" altLang="en-US" dirty="0"/>
          </a:p>
        </p:txBody>
      </p:sp>
      <p:sp>
        <p:nvSpPr>
          <p:cNvPr id="6" name="橢圓 5"/>
          <p:cNvSpPr/>
          <p:nvPr/>
        </p:nvSpPr>
        <p:spPr>
          <a:xfrm>
            <a:off x="328896" y="1660704"/>
            <a:ext cx="342900" cy="330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kumimoji="0" lang="en-US" altLang="zh-TW" sz="1350" b="1" dirty="0">
                <a:solidFill>
                  <a:prstClr val="white"/>
                </a:solidFill>
                <a:ea typeface="微軟正黑體" panose="020B0604030504040204" pitchFamily="34" charset="-120"/>
              </a:rPr>
              <a:t>3</a:t>
            </a:r>
            <a:endParaRPr kumimoji="0" lang="zh-HK" altLang="en-US" sz="1350" b="1" dirty="0">
              <a:solidFill>
                <a:prstClr val="white"/>
              </a:solidFill>
              <a:ea typeface="微軟正黑體" panose="020B0604030504040204" pitchFamily="34" charset="-120"/>
            </a:endParaRPr>
          </a:p>
        </p:txBody>
      </p:sp>
      <p:grpSp>
        <p:nvGrpSpPr>
          <p:cNvPr id="7" name="群組 178"/>
          <p:cNvGrpSpPr>
            <a:grpSpLocks/>
          </p:cNvGrpSpPr>
          <p:nvPr/>
        </p:nvGrpSpPr>
        <p:grpSpPr bwMode="auto">
          <a:xfrm>
            <a:off x="-77428" y="3039322"/>
            <a:ext cx="2200350" cy="1588346"/>
            <a:chOff x="762000" y="1745545"/>
            <a:chExt cx="1905000" cy="1705579"/>
          </a:xfrm>
        </p:grpSpPr>
        <p:pic>
          <p:nvPicPr>
            <p:cNvPr id="8" name="圖片 7"/>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tretch>
              <a:fillRect/>
            </a:stretch>
          </p:blipFill>
          <p:spPr>
            <a:xfrm>
              <a:off x="762000" y="1745545"/>
              <a:ext cx="1905000" cy="1705579"/>
            </a:xfrm>
            <a:prstGeom prst="rect">
              <a:avLst/>
            </a:prstGeom>
          </p:spPr>
        </p:pic>
        <p:pic>
          <p:nvPicPr>
            <p:cNvPr id="9" name="圖片 8"/>
            <p:cNvPicPr>
              <a:picLocks noChangeAspect="1"/>
            </p:cNvPicPr>
            <p:nvPr/>
          </p:nvPicPr>
          <p:blipFill>
            <a:blip r:embed="rId4" cstate="print">
              <a:clrChange>
                <a:clrFrom>
                  <a:srgbClr val="FFFFFF"/>
                </a:clrFrom>
                <a:clrTo>
                  <a:srgbClr val="FFFFFF">
                    <a:alpha val="0"/>
                  </a:srgbClr>
                </a:clrTo>
              </a:clrChange>
              <a:duotone>
                <a:schemeClr val="accent6">
                  <a:shade val="45000"/>
                  <a:satMod val="135000"/>
                </a:schemeClr>
                <a:prstClr val="white"/>
              </a:duotone>
            </a:blip>
            <a:stretch>
              <a:fillRect/>
            </a:stretch>
          </p:blipFill>
          <p:spPr>
            <a:xfrm>
              <a:off x="1219200" y="2491618"/>
              <a:ext cx="987569" cy="689731"/>
            </a:xfrm>
            <a:prstGeom prst="rect">
              <a:avLst/>
            </a:prstGeom>
          </p:spPr>
        </p:pic>
      </p:grpSp>
      <p:sp>
        <p:nvSpPr>
          <p:cNvPr id="10" name="文字方塊 181"/>
          <p:cNvSpPr txBox="1">
            <a:spLocks noChangeArrowheads="1"/>
          </p:cNvSpPr>
          <p:nvPr/>
        </p:nvSpPr>
        <p:spPr bwMode="auto">
          <a:xfrm>
            <a:off x="671796" y="1600474"/>
            <a:ext cx="283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marL="342900" indent="-342900" eaLnBrk="1" hangingPunct="1">
              <a:lnSpc>
                <a:spcPct val="100000"/>
              </a:lnSpc>
              <a:spcBef>
                <a:spcPct val="0"/>
              </a:spcBef>
              <a:buFont typeface="Wingdings" panose="05000000000000000000" pitchFamily="2" charset="2"/>
              <a:buChar char="Ø"/>
            </a:pPr>
            <a:r>
              <a:rPr lang="zh-TW" altLang="en-US" sz="2000" dirty="0">
                <a:solidFill>
                  <a:prstClr val="black"/>
                </a:solidFill>
                <a:latin typeface="微軟正黑體" panose="020B0604030504040204" pitchFamily="34" charset="-120"/>
                <a:ea typeface="微軟正黑體" panose="020B0604030504040204" pitchFamily="34" charset="-120"/>
              </a:rPr>
              <a:t>津助院舍及合約院舍</a:t>
            </a:r>
            <a:endParaRPr kumimoji="0" lang="zh-TW" altLang="en-US" sz="2000" b="1" dirty="0">
              <a:solidFill>
                <a:srgbClr val="000000"/>
              </a:solidFill>
              <a:latin typeface="微軟正黑體" panose="020B0604030504040204" pitchFamily="34" charset="-120"/>
              <a:ea typeface="微軟正黑體" panose="020B0604030504040204" pitchFamily="34" charset="-120"/>
            </a:endParaRPr>
          </a:p>
        </p:txBody>
      </p:sp>
      <p:sp>
        <p:nvSpPr>
          <p:cNvPr id="12" name="文字方塊 183"/>
          <p:cNvSpPr txBox="1">
            <a:spLocks noChangeArrowheads="1"/>
          </p:cNvSpPr>
          <p:nvPr/>
        </p:nvSpPr>
        <p:spPr bwMode="auto">
          <a:xfrm>
            <a:off x="4396079" y="1570022"/>
            <a:ext cx="2736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fontAlgn="auto" hangingPunct="1">
              <a:lnSpc>
                <a:spcPct val="100000"/>
              </a:lnSpc>
              <a:spcBef>
                <a:spcPct val="0"/>
              </a:spcBef>
              <a:spcAft>
                <a:spcPts val="0"/>
              </a:spcAft>
              <a:buFont typeface="Arial" panose="020B0604020202020204" pitchFamily="34" charset="0"/>
              <a:buNone/>
              <a:defRPr/>
            </a:pP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37</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個月</a:t>
            </a:r>
            <a:r>
              <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@201</a:t>
            </a:r>
            <a:r>
              <a:rPr lang="en-US" altLang="zh-CN"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endParaRPr lang="zh-HK"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文字方塊 193"/>
          <p:cNvSpPr txBox="1">
            <a:spLocks noChangeArrowheads="1"/>
          </p:cNvSpPr>
          <p:nvPr/>
        </p:nvSpPr>
        <p:spPr bwMode="auto">
          <a:xfrm>
            <a:off x="395288" y="5270416"/>
            <a:ext cx="87487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fontAlgn="auto" hangingPunct="1">
              <a:lnSpc>
                <a:spcPct val="100000"/>
              </a:lnSpc>
              <a:spcBef>
                <a:spcPct val="0"/>
              </a:spcBef>
              <a:spcAft>
                <a:spcPts val="0"/>
              </a:spcAft>
              <a:buFont typeface="Arial" panose="020B0604020202020204" pitchFamily="34" charset="0"/>
              <a:buNone/>
              <a:defRPr/>
            </a:pPr>
            <a:r>
              <a:rPr lang="zh-TW" altLang="en-US"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rPr>
              <a:t>資料來源：</a:t>
            </a:r>
            <a:endPar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endParaRPr>
          </a:p>
          <a:p>
            <a:pPr marL="171450" indent="-171450" eaLnBrk="1" fontAlgn="auto" hangingPunct="1">
              <a:lnSpc>
                <a:spcPct val="100000"/>
              </a:lnSpc>
              <a:spcBef>
                <a:spcPct val="0"/>
              </a:spcBef>
              <a:spcAft>
                <a:spcPts val="0"/>
              </a:spcAft>
              <a:buFontTx/>
              <a:buAutoNum type="arabicParenR"/>
              <a:defRPr/>
            </a:pPr>
            <a:r>
              <a:rPr lang="zh-TW" altLang="en-US"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rPr>
              <a:t>香港特別行政區政府社會福利署網頁 </a:t>
            </a:r>
            <a:r>
              <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hlinkClick r:id="rId5"/>
              </a:rPr>
              <a:t>https://www.swd.gov.hk/storage/asset/section/632/tc/LTC_Statistics_HP-Chi(201808).pdf</a:t>
            </a:r>
            <a:endPar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endParaRPr>
          </a:p>
          <a:p>
            <a:pPr eaLnBrk="1" fontAlgn="auto" hangingPunct="1">
              <a:lnSpc>
                <a:spcPct val="100000"/>
              </a:lnSpc>
              <a:spcBef>
                <a:spcPct val="0"/>
              </a:spcBef>
              <a:spcAft>
                <a:spcPts val="0"/>
              </a:spcAft>
              <a:buFont typeface="Arial" panose="020B0604020202020204" pitchFamily="34" charset="0"/>
              <a:buNone/>
              <a:defRPr/>
            </a:pPr>
            <a:r>
              <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rPr>
              <a:t>2)</a:t>
            </a:r>
            <a:r>
              <a:rPr lang="zh-TW" altLang="en-US"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rPr>
              <a:t>    安老事務委員會 「就長者住宿照顧服務所進行的顧問研究 最後報告」</a:t>
            </a:r>
            <a:r>
              <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hlinkClick r:id="rId6"/>
              </a:rPr>
              <a:t>http://www.legco.gov.hk/yr09-10/chinese/panels/ws/papers/ws0111cb2-668-3-c.pdf</a:t>
            </a:r>
            <a:endParaRPr lang="en-US" altLang="zh-TW" sz="1000" b="1" dirty="0">
              <a:solidFill>
                <a:prstClr val="black"/>
              </a:solidFill>
              <a:latin typeface="微軟正黑體" panose="020B0604030504040204" pitchFamily="34" charset="-120"/>
              <a:ea typeface="SimHei" panose="02010609060101010101" pitchFamily="49" charset="-122"/>
              <a:cs typeface="Times New Roman" panose="02020603050405020304" pitchFamily="18" charset="0"/>
            </a:endParaRPr>
          </a:p>
        </p:txBody>
      </p:sp>
      <p:sp>
        <p:nvSpPr>
          <p:cNvPr id="15" name="文字方塊 181"/>
          <p:cNvSpPr txBox="1">
            <a:spLocks noChangeArrowheads="1"/>
          </p:cNvSpPr>
          <p:nvPr/>
        </p:nvSpPr>
        <p:spPr bwMode="auto">
          <a:xfrm>
            <a:off x="1992683" y="3194293"/>
            <a:ext cx="4121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marL="342900" indent="-342900" eaLnBrk="1" hangingPunct="1">
              <a:lnSpc>
                <a:spcPct val="100000"/>
              </a:lnSpc>
              <a:spcBef>
                <a:spcPct val="0"/>
              </a:spcBef>
              <a:buFont typeface="Wingdings" panose="05000000000000000000" pitchFamily="2" charset="2"/>
              <a:buChar char="Ø"/>
            </a:pPr>
            <a:r>
              <a:rPr lang="zh-TW" altLang="en-US" sz="2000" dirty="0">
                <a:solidFill>
                  <a:prstClr val="black"/>
                </a:solidFill>
                <a:latin typeface="微軟正黑體" panose="020B0604030504040204" pitchFamily="34" charset="-120"/>
                <a:ea typeface="微軟正黑體" panose="020B0604030504040204" pitchFamily="34" charset="-120"/>
              </a:rPr>
              <a:t>參與改善買位計劃的私營安老院</a:t>
            </a:r>
            <a:endParaRPr kumimoji="0" lang="zh-TW" altLang="en-US" sz="2000" b="1" dirty="0">
              <a:solidFill>
                <a:srgbClr val="000000"/>
              </a:solidFill>
              <a:latin typeface="微軟正黑體" panose="020B0604030504040204" pitchFamily="34" charset="-120"/>
              <a:ea typeface="微軟正黑體" panose="020B0604030504040204" pitchFamily="34" charset="-120"/>
            </a:endParaRPr>
          </a:p>
        </p:txBody>
      </p:sp>
      <p:sp>
        <p:nvSpPr>
          <p:cNvPr id="16" name="文字方塊 183"/>
          <p:cNvSpPr txBox="1">
            <a:spLocks noChangeArrowheads="1"/>
          </p:cNvSpPr>
          <p:nvPr/>
        </p:nvSpPr>
        <p:spPr bwMode="auto">
          <a:xfrm>
            <a:off x="6892105" y="3144034"/>
            <a:ext cx="2420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fontAlgn="auto" hangingPunct="1">
              <a:lnSpc>
                <a:spcPct val="100000"/>
              </a:lnSpc>
              <a:spcBef>
                <a:spcPct val="0"/>
              </a:spcBef>
              <a:spcAft>
                <a:spcPts val="0"/>
              </a:spcAft>
              <a:buFont typeface="Arial" panose="020B0604020202020204" pitchFamily="34" charset="0"/>
              <a:buNone/>
              <a:defRPr/>
            </a:pP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個月</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@201</a:t>
            </a:r>
            <a:r>
              <a:rPr lang="en-US" altLang="zh-CN"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endParaRPr lang="zh-HK"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a:extLst>
              <a:ext uri="{FF2B5EF4-FFF2-40B4-BE49-F238E27FC236}">
                <a16:creationId xmlns:a16="http://schemas.microsoft.com/office/drawing/2014/main" id="{DC8874F0-91DE-47FA-845A-2ECF536B8473}"/>
              </a:ext>
            </a:extLst>
          </p:cNvPr>
          <p:cNvSpPr txBox="1"/>
          <p:nvPr/>
        </p:nvSpPr>
        <p:spPr>
          <a:xfrm>
            <a:off x="969702" y="1965687"/>
            <a:ext cx="5954006" cy="430887"/>
          </a:xfrm>
          <a:prstGeom prst="rect">
            <a:avLst/>
          </a:prstGeom>
          <a:noFill/>
        </p:spPr>
        <p:txBody>
          <a:bodyPr wrap="square" rtlCol="0">
            <a:spAutoFit/>
          </a:bodyPr>
          <a:lstStyle/>
          <a:p>
            <a:r>
              <a:rPr lang="en-US" sz="2200" dirty="0">
                <a:latin typeface="+mn-lt"/>
              </a:rPr>
              <a:t> </a:t>
            </a:r>
            <a:r>
              <a:rPr lang="en-US" dirty="0" err="1">
                <a:latin typeface="微軟正黑體" panose="020B0604030504040204" pitchFamily="34" charset="-120"/>
                <a:ea typeface="微軟正黑體" panose="020B0604030504040204" pitchFamily="34" charset="-120"/>
              </a:rPr>
              <a:t>Subvented</a:t>
            </a:r>
            <a:r>
              <a:rPr lang="en-US" dirty="0">
                <a:latin typeface="微軟正黑體" panose="020B0604030504040204" pitchFamily="34" charset="-120"/>
                <a:ea typeface="微軟正黑體" panose="020B0604030504040204" pitchFamily="34" charset="-120"/>
              </a:rPr>
              <a:t> Homes and Contract Homes</a:t>
            </a:r>
            <a:endParaRPr lang="en-HK"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7CEEAF06-B25A-4839-91DD-574A4B7826D6}"/>
              </a:ext>
            </a:extLst>
          </p:cNvPr>
          <p:cNvSpPr txBox="1"/>
          <p:nvPr/>
        </p:nvSpPr>
        <p:spPr>
          <a:xfrm>
            <a:off x="2342782" y="3607325"/>
            <a:ext cx="4493538" cy="923330"/>
          </a:xfrm>
          <a:prstGeom prst="rect">
            <a:avLst/>
          </a:prstGeom>
          <a:noFill/>
        </p:spPr>
        <p:txBody>
          <a:bodyPr wrap="square" rtlCol="0">
            <a:spAutoFit/>
          </a:bodyPr>
          <a:lstStyle/>
          <a:p>
            <a:r>
              <a:rPr lang="en-US" dirty="0">
                <a:latin typeface="微軟正黑體" panose="020B0604030504040204" pitchFamily="34" charset="-120"/>
                <a:ea typeface="微軟正黑體" panose="020B0604030504040204" pitchFamily="34" charset="-120"/>
              </a:rPr>
              <a:t>Private Homes for the Elderly Participating in Enhanced Bought </a:t>
            </a:r>
            <a:r>
              <a:rPr lang="en-US" dirty="0" smtClean="0">
                <a:latin typeface="微軟正黑體" panose="020B0604030504040204" pitchFamily="34" charset="-120"/>
                <a:ea typeface="微軟正黑體" panose="020B0604030504040204" pitchFamily="34" charset="-120"/>
              </a:rPr>
              <a:t/>
            </a:r>
            <a:br>
              <a:rPr lang="en-US" dirty="0" smtClean="0">
                <a:latin typeface="微軟正黑體" panose="020B0604030504040204" pitchFamily="34" charset="-120"/>
                <a:ea typeface="微軟正黑體" panose="020B0604030504040204" pitchFamily="34" charset="-120"/>
              </a:rPr>
            </a:br>
            <a:r>
              <a:rPr lang="en-US" dirty="0" smtClean="0">
                <a:latin typeface="微軟正黑體" panose="020B0604030504040204" pitchFamily="34" charset="-120"/>
                <a:ea typeface="微軟正黑體" panose="020B0604030504040204" pitchFamily="34" charset="-120"/>
              </a:rPr>
              <a:t>Place </a:t>
            </a:r>
            <a:r>
              <a:rPr lang="en-US" dirty="0">
                <a:latin typeface="微軟正黑體" panose="020B0604030504040204" pitchFamily="34" charset="-120"/>
                <a:ea typeface="微軟正黑體" panose="020B0604030504040204" pitchFamily="34" charset="-120"/>
              </a:rPr>
              <a:t>Scheme</a:t>
            </a:r>
            <a:endParaRPr lang="en-HK" dirty="0">
              <a:latin typeface="微軟正黑體" panose="020B0604030504040204" pitchFamily="34" charset="-120"/>
              <a:ea typeface="微軟正黑體" panose="020B0604030504040204" pitchFamily="34" charset="-120"/>
            </a:endParaRPr>
          </a:p>
        </p:txBody>
      </p:sp>
      <p:sp>
        <p:nvSpPr>
          <p:cNvPr id="19" name="文字方塊 183">
            <a:extLst>
              <a:ext uri="{FF2B5EF4-FFF2-40B4-BE49-F238E27FC236}">
                <a16:creationId xmlns:a16="http://schemas.microsoft.com/office/drawing/2014/main" id="{49E4B34C-553E-4307-9419-FC88048C6047}"/>
              </a:ext>
            </a:extLst>
          </p:cNvPr>
          <p:cNvSpPr txBox="1">
            <a:spLocks noChangeArrowheads="1"/>
          </p:cNvSpPr>
          <p:nvPr/>
        </p:nvSpPr>
        <p:spPr bwMode="auto">
          <a:xfrm>
            <a:off x="6187610" y="1981206"/>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fontAlgn="auto" hangingPunct="1">
              <a:lnSpc>
                <a:spcPct val="100000"/>
              </a:lnSpc>
              <a:spcBef>
                <a:spcPct val="0"/>
              </a:spcBef>
              <a:spcAft>
                <a:spcPts val="0"/>
              </a:spcAft>
              <a:buFont typeface="Arial" panose="020B0604020202020204" pitchFamily="34" charset="0"/>
              <a:buNone/>
              <a:defRPr/>
            </a:pP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37 months @201</a:t>
            </a:r>
            <a:r>
              <a:rPr lang="en-US" altLang="zh-CN"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endParaRPr lang="zh-HK"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文字方塊 183">
            <a:extLst>
              <a:ext uri="{FF2B5EF4-FFF2-40B4-BE49-F238E27FC236}">
                <a16:creationId xmlns:a16="http://schemas.microsoft.com/office/drawing/2014/main" id="{3C05C680-44B3-4732-B553-F6072CCD1077}"/>
              </a:ext>
            </a:extLst>
          </p:cNvPr>
          <p:cNvSpPr txBox="1">
            <a:spLocks noChangeArrowheads="1"/>
          </p:cNvSpPr>
          <p:nvPr/>
        </p:nvSpPr>
        <p:spPr bwMode="auto">
          <a:xfrm>
            <a:off x="6901904" y="3620827"/>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fontAlgn="auto" hangingPunct="1">
              <a:lnSpc>
                <a:spcPct val="100000"/>
              </a:lnSpc>
              <a:spcBef>
                <a:spcPct val="0"/>
              </a:spcBef>
              <a:spcAft>
                <a:spcPts val="0"/>
              </a:spcAft>
              <a:buFont typeface="Arial" panose="020B0604020202020204" pitchFamily="34" charset="0"/>
              <a:buNone/>
              <a:defRPr/>
            </a:pP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 months @201</a:t>
            </a:r>
            <a:r>
              <a:rPr lang="en-US" altLang="zh-CN"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a:t>
            </a:r>
            <a:endParaRPr lang="zh-HK"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1" name="群組 20">
            <a:extLst>
              <a:ext uri="{FF2B5EF4-FFF2-40B4-BE49-F238E27FC236}">
                <a16:creationId xmlns:a16="http://schemas.microsoft.com/office/drawing/2014/main" id="{C5B8BF78-BA2D-4BC9-9806-42ECACE097D8}"/>
              </a:ext>
            </a:extLst>
          </p:cNvPr>
          <p:cNvGrpSpPr/>
          <p:nvPr/>
        </p:nvGrpSpPr>
        <p:grpSpPr>
          <a:xfrm>
            <a:off x="3893544" y="1740290"/>
            <a:ext cx="443061" cy="214614"/>
            <a:chOff x="6011738" y="1639739"/>
            <a:chExt cx="456714" cy="508294"/>
          </a:xfrm>
        </p:grpSpPr>
        <p:sp>
          <p:nvSpPr>
            <p:cNvPr id="22" name="箭號: 向右 21">
              <a:extLst>
                <a:ext uri="{FF2B5EF4-FFF2-40B4-BE49-F238E27FC236}">
                  <a16:creationId xmlns:a16="http://schemas.microsoft.com/office/drawing/2014/main" id="{6DE44DD2-2C0C-46B0-B044-29401AC71CB8}"/>
                </a:ext>
              </a:extLst>
            </p:cNvPr>
            <p:cNvSpPr/>
            <p:nvPr/>
          </p:nvSpPr>
          <p:spPr>
            <a:xfrm rot="31241">
              <a:off x="6011738" y="1639739"/>
              <a:ext cx="456714" cy="508294"/>
            </a:xfrm>
            <a:prstGeom prst="rightArrow">
              <a:avLst>
                <a:gd name="adj1" fmla="val 60000"/>
                <a:gd name="adj2" fmla="val 50000"/>
              </a:avLst>
            </a:prstGeom>
            <a:noFill/>
            <a:ln w="31750">
              <a:solidFill>
                <a:schemeClr val="accent6"/>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3" name="箭號: 向右 4">
              <a:extLst>
                <a:ext uri="{FF2B5EF4-FFF2-40B4-BE49-F238E27FC236}">
                  <a16:creationId xmlns:a16="http://schemas.microsoft.com/office/drawing/2014/main" id="{61EE25A9-F7B4-4196-98AB-DCB6B7C534E9}"/>
                </a:ext>
              </a:extLst>
            </p:cNvPr>
            <p:cNvSpPr txBox="1"/>
            <p:nvPr/>
          </p:nvSpPr>
          <p:spPr>
            <a:xfrm rot="31241">
              <a:off x="6011741" y="1740775"/>
              <a:ext cx="319700" cy="30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p:txBody>
        </p:sp>
      </p:grpSp>
      <p:grpSp>
        <p:nvGrpSpPr>
          <p:cNvPr id="24" name="群組 23">
            <a:extLst>
              <a:ext uri="{FF2B5EF4-FFF2-40B4-BE49-F238E27FC236}">
                <a16:creationId xmlns:a16="http://schemas.microsoft.com/office/drawing/2014/main" id="{389F64BD-DA15-4DEA-96B0-1B8E7019D685}"/>
              </a:ext>
            </a:extLst>
          </p:cNvPr>
          <p:cNvGrpSpPr/>
          <p:nvPr/>
        </p:nvGrpSpPr>
        <p:grpSpPr>
          <a:xfrm>
            <a:off x="5655333" y="2096397"/>
            <a:ext cx="443061" cy="214614"/>
            <a:chOff x="6011738" y="1639739"/>
            <a:chExt cx="456714" cy="508294"/>
          </a:xfrm>
        </p:grpSpPr>
        <p:sp>
          <p:nvSpPr>
            <p:cNvPr id="25" name="箭號: 向右 24">
              <a:extLst>
                <a:ext uri="{FF2B5EF4-FFF2-40B4-BE49-F238E27FC236}">
                  <a16:creationId xmlns:a16="http://schemas.microsoft.com/office/drawing/2014/main" id="{3D4F2B89-2EAC-47D9-8F02-09ECB3CE4562}"/>
                </a:ext>
              </a:extLst>
            </p:cNvPr>
            <p:cNvSpPr/>
            <p:nvPr/>
          </p:nvSpPr>
          <p:spPr>
            <a:xfrm rot="31241">
              <a:off x="6011738" y="1639739"/>
              <a:ext cx="456714" cy="508294"/>
            </a:xfrm>
            <a:prstGeom prst="rightArrow">
              <a:avLst>
                <a:gd name="adj1" fmla="val 60000"/>
                <a:gd name="adj2" fmla="val 50000"/>
              </a:avLst>
            </a:prstGeom>
            <a:noFill/>
            <a:ln w="31750">
              <a:solidFill>
                <a:schemeClr val="accent6"/>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6" name="箭號: 向右 4">
              <a:extLst>
                <a:ext uri="{FF2B5EF4-FFF2-40B4-BE49-F238E27FC236}">
                  <a16:creationId xmlns:a16="http://schemas.microsoft.com/office/drawing/2014/main" id="{06FE7C36-1A8E-45DF-879F-8E74A5972F9D}"/>
                </a:ext>
              </a:extLst>
            </p:cNvPr>
            <p:cNvSpPr txBox="1"/>
            <p:nvPr/>
          </p:nvSpPr>
          <p:spPr>
            <a:xfrm rot="31241">
              <a:off x="6011741" y="1740775"/>
              <a:ext cx="319700" cy="30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p:txBody>
        </p:sp>
      </p:grpSp>
      <p:grpSp>
        <p:nvGrpSpPr>
          <p:cNvPr id="27" name="群組 26">
            <a:extLst>
              <a:ext uri="{FF2B5EF4-FFF2-40B4-BE49-F238E27FC236}">
                <a16:creationId xmlns:a16="http://schemas.microsoft.com/office/drawing/2014/main" id="{C5240121-4BF4-4BD7-BE6F-410BE3E9210C}"/>
              </a:ext>
            </a:extLst>
          </p:cNvPr>
          <p:cNvGrpSpPr/>
          <p:nvPr/>
        </p:nvGrpSpPr>
        <p:grpSpPr>
          <a:xfrm>
            <a:off x="6335093" y="3301978"/>
            <a:ext cx="419057" cy="201789"/>
            <a:chOff x="6011738" y="1639739"/>
            <a:chExt cx="456714" cy="508294"/>
          </a:xfrm>
        </p:grpSpPr>
        <p:sp>
          <p:nvSpPr>
            <p:cNvPr id="28" name="箭號: 向右 27">
              <a:extLst>
                <a:ext uri="{FF2B5EF4-FFF2-40B4-BE49-F238E27FC236}">
                  <a16:creationId xmlns:a16="http://schemas.microsoft.com/office/drawing/2014/main" id="{C5F76265-0DD0-4494-A6C1-3EF1FF379B5C}"/>
                </a:ext>
              </a:extLst>
            </p:cNvPr>
            <p:cNvSpPr/>
            <p:nvPr/>
          </p:nvSpPr>
          <p:spPr>
            <a:xfrm rot="31241">
              <a:off x="6011738" y="1639739"/>
              <a:ext cx="456714" cy="508294"/>
            </a:xfrm>
            <a:prstGeom prst="rightArrow">
              <a:avLst>
                <a:gd name="adj1" fmla="val 60000"/>
                <a:gd name="adj2" fmla="val 50000"/>
              </a:avLst>
            </a:prstGeom>
            <a:noFill/>
            <a:ln w="31750">
              <a:solidFill>
                <a:schemeClr val="accent6"/>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9" name="箭號: 向右 4">
              <a:extLst>
                <a:ext uri="{FF2B5EF4-FFF2-40B4-BE49-F238E27FC236}">
                  <a16:creationId xmlns:a16="http://schemas.microsoft.com/office/drawing/2014/main" id="{9EEDF11C-AD34-4EEA-BF97-720338FDE57F}"/>
                </a:ext>
              </a:extLst>
            </p:cNvPr>
            <p:cNvSpPr txBox="1"/>
            <p:nvPr/>
          </p:nvSpPr>
          <p:spPr>
            <a:xfrm rot="31241">
              <a:off x="6011741" y="1740775"/>
              <a:ext cx="319700" cy="30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p:txBody>
        </p:sp>
      </p:grpSp>
      <p:grpSp>
        <p:nvGrpSpPr>
          <p:cNvPr id="33" name="群組 32">
            <a:extLst>
              <a:ext uri="{FF2B5EF4-FFF2-40B4-BE49-F238E27FC236}">
                <a16:creationId xmlns:a16="http://schemas.microsoft.com/office/drawing/2014/main" id="{6FAC563C-80B5-4CAC-9385-E5B747BACC24}"/>
              </a:ext>
            </a:extLst>
          </p:cNvPr>
          <p:cNvGrpSpPr/>
          <p:nvPr/>
        </p:nvGrpSpPr>
        <p:grpSpPr>
          <a:xfrm>
            <a:off x="6305578" y="3705725"/>
            <a:ext cx="443061" cy="214614"/>
            <a:chOff x="6011738" y="1639739"/>
            <a:chExt cx="456714" cy="508294"/>
          </a:xfrm>
        </p:grpSpPr>
        <p:sp>
          <p:nvSpPr>
            <p:cNvPr id="34" name="箭號: 向右 33">
              <a:extLst>
                <a:ext uri="{FF2B5EF4-FFF2-40B4-BE49-F238E27FC236}">
                  <a16:creationId xmlns:a16="http://schemas.microsoft.com/office/drawing/2014/main" id="{EB25FD1C-213B-445E-B6FF-8CACCF19DC30}"/>
                </a:ext>
              </a:extLst>
            </p:cNvPr>
            <p:cNvSpPr/>
            <p:nvPr/>
          </p:nvSpPr>
          <p:spPr>
            <a:xfrm rot="31241">
              <a:off x="6011738" y="1639739"/>
              <a:ext cx="456714" cy="508294"/>
            </a:xfrm>
            <a:prstGeom prst="rightArrow">
              <a:avLst>
                <a:gd name="adj1" fmla="val 60000"/>
                <a:gd name="adj2" fmla="val 50000"/>
              </a:avLst>
            </a:prstGeom>
            <a:noFill/>
            <a:ln w="31750">
              <a:solidFill>
                <a:schemeClr val="accent6"/>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5" name="箭號: 向右 4">
              <a:extLst>
                <a:ext uri="{FF2B5EF4-FFF2-40B4-BE49-F238E27FC236}">
                  <a16:creationId xmlns:a16="http://schemas.microsoft.com/office/drawing/2014/main" id="{B1AEE6F4-6FC0-49FF-A9AF-BE9086977D95}"/>
                </a:ext>
              </a:extLst>
            </p:cNvPr>
            <p:cNvSpPr txBox="1"/>
            <p:nvPr/>
          </p:nvSpPr>
          <p:spPr>
            <a:xfrm rot="31241">
              <a:off x="6011741" y="1740775"/>
              <a:ext cx="319700" cy="30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TW" altLang="en-US" sz="1400" kern="1200"/>
            </a:p>
          </p:txBody>
        </p:sp>
      </p:grpSp>
    </p:spTree>
    <p:extLst>
      <p:ext uri="{BB962C8B-B14F-4D97-AF65-F5344CB8AC3E}">
        <p14:creationId xmlns:p14="http://schemas.microsoft.com/office/powerpoint/2010/main" val="40814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107505" y="212698"/>
            <a:ext cx="8856984" cy="1465533"/>
          </a:xfrm>
        </p:spPr>
        <p:txBody>
          <a:bodyPr/>
          <a:lstStyle/>
          <a:p>
            <a:pPr eaLnBrk="1" hangingPunct="1"/>
            <a:r>
              <a:rPr lang="zh-TW" altLang="en-US" sz="2400" b="1" dirty="0">
                <a:solidFill>
                  <a:srgbClr val="7030A0"/>
                </a:solidFill>
                <a:latin typeface="微軟正黑體" panose="020B0604030504040204" pitchFamily="34" charset="-120"/>
              </a:rPr>
              <a:t>在輪候資助安老宿位時離世的長者人數</a:t>
            </a:r>
            <a:r>
              <a:rPr lang="en-US" altLang="zh-TW" sz="2400" b="1" dirty="0">
                <a:solidFill>
                  <a:srgbClr val="7030A0"/>
                </a:solidFill>
                <a:latin typeface="微軟正黑體" panose="020B0604030504040204" pitchFamily="34" charset="-120"/>
              </a:rPr>
              <a:t> (2005-2017)</a:t>
            </a:r>
            <a:r>
              <a:rPr lang="en-US" altLang="zh-TW" sz="2400" b="1" dirty="0">
                <a:solidFill>
                  <a:srgbClr val="7030A0"/>
                </a:solidFill>
                <a:latin typeface="微軟正黑體" panose="020B0604030504040204" pitchFamily="34" charset="-120"/>
                <a:cs typeface="Times New Roman" panose="02020603050405020304" pitchFamily="18" charset="0"/>
              </a:rPr>
              <a:t/>
            </a:r>
            <a:br>
              <a:rPr lang="en-US" altLang="zh-TW" sz="2400" b="1" dirty="0">
                <a:solidFill>
                  <a:srgbClr val="7030A0"/>
                </a:solidFill>
                <a:latin typeface="微軟正黑體" panose="020B0604030504040204" pitchFamily="34" charset="-120"/>
                <a:cs typeface="Times New Roman" panose="02020603050405020304" pitchFamily="18" charset="0"/>
              </a:rPr>
            </a:br>
            <a:r>
              <a:rPr lang="en-US" altLang="zh-TW" sz="2200" b="1" dirty="0">
                <a:solidFill>
                  <a:srgbClr val="7030A0"/>
                </a:solidFill>
                <a:latin typeface="微軟正黑體" panose="020B0604030504040204" pitchFamily="34" charset="-120"/>
              </a:rPr>
              <a:t>T</a:t>
            </a:r>
            <a:r>
              <a:rPr lang="en-US" altLang="zh-HK" sz="2200" b="1" dirty="0">
                <a:solidFill>
                  <a:srgbClr val="7030A0"/>
                </a:solidFill>
                <a:latin typeface="微軟正黑體" panose="020B0604030504040204" pitchFamily="34" charset="-120"/>
              </a:rPr>
              <a:t>he numbers of elders who passed away while waiting for subsidized NH places and C&amp;A places </a:t>
            </a:r>
            <a:r>
              <a:rPr lang="en-US" altLang="zh-TW" sz="2200" b="1" dirty="0">
                <a:solidFill>
                  <a:srgbClr val="7030A0"/>
                </a:solidFill>
                <a:latin typeface="微軟正黑體" panose="020B0604030504040204" pitchFamily="34" charset="-120"/>
              </a:rPr>
              <a:t>(2005-2017)</a:t>
            </a:r>
            <a:endParaRPr lang="zh-TW" altLang="en-US" sz="2200" b="1" dirty="0">
              <a:solidFill>
                <a:srgbClr val="7030A0"/>
              </a:solidFill>
              <a:latin typeface="微軟正黑體" panose="020B0604030504040204" pitchFamily="34" charset="-120"/>
              <a:cs typeface="Times New Roman" panose="02020603050405020304" pitchFamily="18" charset="0"/>
            </a:endParaRPr>
          </a:p>
        </p:txBody>
      </p:sp>
      <p:graphicFrame>
        <p:nvGraphicFramePr>
          <p:cNvPr id="5" name="圖表 4"/>
          <p:cNvGraphicFramePr>
            <a:graphicFrameLocks/>
          </p:cNvGraphicFramePr>
          <p:nvPr>
            <p:extLst>
              <p:ext uri="{D42A27DB-BD31-4B8C-83A1-F6EECF244321}">
                <p14:modId xmlns:p14="http://schemas.microsoft.com/office/powerpoint/2010/main" val="3818755694"/>
              </p:ext>
            </p:extLst>
          </p:nvPr>
        </p:nvGraphicFramePr>
        <p:xfrm>
          <a:off x="1360433" y="2701097"/>
          <a:ext cx="6078362" cy="2579914"/>
        </p:xfrm>
        <a:graphic>
          <a:graphicData uri="http://schemas.openxmlformats.org/drawingml/2006/chart">
            <c:chart xmlns:c="http://schemas.openxmlformats.org/drawingml/2006/chart" xmlns:r="http://schemas.openxmlformats.org/officeDocument/2006/relationships" r:id="rId2"/>
          </a:graphicData>
        </a:graphic>
      </p:graphicFrame>
      <p:sp>
        <p:nvSpPr>
          <p:cNvPr id="6" name="文字方塊 169"/>
          <p:cNvSpPr txBox="1">
            <a:spLocks noChangeArrowheads="1"/>
          </p:cNvSpPr>
          <p:nvPr/>
        </p:nvSpPr>
        <p:spPr bwMode="auto">
          <a:xfrm>
            <a:off x="522663" y="4506109"/>
            <a:ext cx="1194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en-US" altLang="zh-CN" sz="2000" b="1" dirty="0">
                <a:latin typeface="Times New Roman" panose="02020603050405020304" pitchFamily="18" charset="0"/>
                <a:ea typeface="SimHei" panose="02010609060101010101" pitchFamily="49" charset="-122"/>
                <a:cs typeface="Times New Roman" panose="02020603050405020304" pitchFamily="18" charset="0"/>
              </a:rPr>
              <a:t>3,392</a:t>
            </a:r>
            <a:r>
              <a:rPr lang="zh-TW" altLang="en-US" sz="2000" b="1" dirty="0">
                <a:latin typeface="Times New Roman" panose="02020603050405020304" pitchFamily="18" charset="0"/>
                <a:ea typeface="SimHei" panose="02010609060101010101" pitchFamily="49" charset="-122"/>
                <a:cs typeface="Times New Roman" panose="02020603050405020304" pitchFamily="18" charset="0"/>
              </a:rPr>
              <a:t>人 </a:t>
            </a:r>
            <a:endParaRPr lang="en-US" altLang="zh-TW" sz="2000" b="1" dirty="0">
              <a:latin typeface="Times New Roman" panose="02020603050405020304" pitchFamily="18" charset="0"/>
              <a:ea typeface="SimHei" panose="02010609060101010101" pitchFamily="49" charset="-122"/>
              <a:cs typeface="Times New Roman" panose="02020603050405020304" pitchFamily="18" charset="0"/>
            </a:endParaRPr>
          </a:p>
          <a:p>
            <a:pPr algn="ctr" eaLnBrk="1" hangingPunct="1">
              <a:lnSpc>
                <a:spcPct val="100000"/>
              </a:lnSpc>
              <a:spcBef>
                <a:spcPct val="0"/>
              </a:spcBef>
              <a:buFontTx/>
              <a:buNone/>
            </a:pPr>
            <a:r>
              <a:rPr lang="en-US" altLang="zh-TW" sz="2000" b="1" dirty="0">
                <a:latin typeface="Times New Roman" panose="02020603050405020304" pitchFamily="18" charset="0"/>
                <a:ea typeface="SimHei" panose="02010609060101010101" pitchFamily="49" charset="-122"/>
                <a:cs typeface="Times New Roman" panose="02020603050405020304" pitchFamily="18" charset="0"/>
              </a:rPr>
              <a:t>@2005</a:t>
            </a:r>
            <a:r>
              <a:rPr lang="zh-CN" altLang="en-US" sz="2000" b="1" dirty="0">
                <a:latin typeface="Times New Roman" panose="02020603050405020304" pitchFamily="18" charset="0"/>
                <a:ea typeface="SimHei" panose="02010609060101010101" pitchFamily="49" charset="-122"/>
                <a:cs typeface="Times New Roman" panose="02020603050405020304" pitchFamily="18" charset="0"/>
              </a:rPr>
              <a:t>年</a:t>
            </a:r>
            <a:endParaRPr lang="zh-HK" altLang="en-US" sz="2000" b="1"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7" name="文字方塊 169"/>
          <p:cNvSpPr txBox="1">
            <a:spLocks noChangeArrowheads="1"/>
          </p:cNvSpPr>
          <p:nvPr/>
        </p:nvSpPr>
        <p:spPr bwMode="auto">
          <a:xfrm>
            <a:off x="6372200" y="1916832"/>
            <a:ext cx="252024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en-US" altLang="zh-CN" sz="3000" b="1" dirty="0">
                <a:latin typeface="Times New Roman" panose="02020603050405020304" pitchFamily="18" charset="0"/>
                <a:ea typeface="SimHei" panose="02010609060101010101" pitchFamily="49" charset="-122"/>
                <a:cs typeface="Times New Roman" panose="02020603050405020304" pitchFamily="18" charset="0"/>
              </a:rPr>
              <a:t>6,611</a:t>
            </a:r>
            <a:r>
              <a:rPr lang="zh-TW" altLang="en-US" sz="1500" b="1" dirty="0">
                <a:latin typeface="Times New Roman" panose="02020603050405020304" pitchFamily="18" charset="0"/>
                <a:ea typeface="SimHei" panose="02010609060101010101" pitchFamily="49" charset="-122"/>
                <a:cs typeface="Times New Roman" panose="02020603050405020304" pitchFamily="18" charset="0"/>
              </a:rPr>
              <a:t>人 </a:t>
            </a:r>
            <a:endParaRPr lang="en-US" altLang="zh-TW" sz="1500" b="1" dirty="0">
              <a:latin typeface="Times New Roman" panose="02020603050405020304" pitchFamily="18" charset="0"/>
              <a:ea typeface="SimHei" panose="02010609060101010101" pitchFamily="49" charset="-122"/>
              <a:cs typeface="Times New Roman" panose="02020603050405020304" pitchFamily="18" charset="0"/>
            </a:endParaRPr>
          </a:p>
          <a:p>
            <a:pPr algn="ctr" eaLnBrk="1" hangingPunct="1">
              <a:lnSpc>
                <a:spcPct val="100000"/>
              </a:lnSpc>
              <a:spcBef>
                <a:spcPct val="0"/>
              </a:spcBef>
              <a:buFontTx/>
              <a:buNone/>
            </a:pPr>
            <a:r>
              <a:rPr lang="en-US" altLang="zh-TW" sz="1800" b="1" dirty="0">
                <a:latin typeface="Times New Roman" panose="02020603050405020304" pitchFamily="18" charset="0"/>
                <a:ea typeface="SimHei" panose="02010609060101010101" pitchFamily="49" charset="-122"/>
                <a:cs typeface="Times New Roman" panose="02020603050405020304" pitchFamily="18" charset="0"/>
              </a:rPr>
              <a:t>(</a:t>
            </a:r>
            <a:r>
              <a:rPr lang="zh-CN" altLang="en-US" sz="1800" b="1" dirty="0">
                <a:latin typeface="Times New Roman" panose="02020603050405020304" pitchFamily="18" charset="0"/>
                <a:ea typeface="SimHei" panose="02010609060101010101" pitchFamily="49" charset="-122"/>
                <a:cs typeface="Times New Roman" panose="02020603050405020304" pitchFamily="18" charset="0"/>
              </a:rPr>
              <a:t>對比</a:t>
            </a:r>
            <a:r>
              <a:rPr lang="en-US" altLang="zh-CN" sz="1800" b="1" dirty="0">
                <a:latin typeface="Times New Roman" panose="02020603050405020304" pitchFamily="18" charset="0"/>
                <a:ea typeface="SimHei" panose="02010609060101010101" pitchFamily="49" charset="-122"/>
                <a:cs typeface="Times New Roman" panose="02020603050405020304" pitchFamily="18" charset="0"/>
              </a:rPr>
              <a:t>2005</a:t>
            </a:r>
            <a:r>
              <a:rPr lang="zh-CN" altLang="en-US" sz="1800" b="1" dirty="0">
                <a:latin typeface="Times New Roman" panose="02020603050405020304" pitchFamily="18" charset="0"/>
                <a:ea typeface="SimHei" panose="02010609060101010101" pitchFamily="49" charset="-122"/>
                <a:cs typeface="Times New Roman" panose="02020603050405020304" pitchFamily="18" charset="0"/>
              </a:rPr>
              <a:t>年上升</a:t>
            </a:r>
            <a:r>
              <a:rPr lang="en-US" altLang="zh-CN" sz="2100" b="1" dirty="0">
                <a:latin typeface="Times New Roman" panose="02020603050405020304" pitchFamily="18" charset="0"/>
                <a:ea typeface="SimHei" panose="02010609060101010101" pitchFamily="49" charset="-122"/>
                <a:cs typeface="Times New Roman" panose="02020603050405020304" pitchFamily="18" charset="0"/>
              </a:rPr>
              <a:t>95</a:t>
            </a:r>
            <a:r>
              <a:rPr lang="en-US" altLang="zh-CN" sz="1800" b="1" dirty="0">
                <a:latin typeface="Times New Roman" panose="02020603050405020304" pitchFamily="18" charset="0"/>
                <a:ea typeface="SimHei" panose="02010609060101010101" pitchFamily="49" charset="-122"/>
                <a:cs typeface="Times New Roman" panose="02020603050405020304" pitchFamily="18" charset="0"/>
              </a:rPr>
              <a:t>%)</a:t>
            </a:r>
            <a:r>
              <a:rPr lang="zh-TW" altLang="en-US" sz="1800" b="1" dirty="0">
                <a:latin typeface="Times New Roman" panose="02020603050405020304" pitchFamily="18" charset="0"/>
                <a:ea typeface="SimHei" panose="02010609060101010101" pitchFamily="49" charset="-122"/>
                <a:cs typeface="Times New Roman" panose="02020603050405020304" pitchFamily="18" charset="0"/>
              </a:rPr>
              <a:t> </a:t>
            </a:r>
            <a:endParaRPr lang="en-US" altLang="zh-TW" sz="1800" b="1" dirty="0">
              <a:latin typeface="Times New Roman" panose="02020603050405020304" pitchFamily="18" charset="0"/>
              <a:ea typeface="SimHei" panose="02010609060101010101" pitchFamily="49" charset="-122"/>
              <a:cs typeface="Times New Roman" panose="02020603050405020304" pitchFamily="18" charset="0"/>
            </a:endParaRPr>
          </a:p>
          <a:p>
            <a:pPr algn="ctr" eaLnBrk="1" hangingPunct="1">
              <a:lnSpc>
                <a:spcPct val="100000"/>
              </a:lnSpc>
              <a:spcBef>
                <a:spcPct val="0"/>
              </a:spcBef>
              <a:buFontTx/>
              <a:buNone/>
            </a:pPr>
            <a:r>
              <a:rPr lang="en-US" altLang="zh-TW" sz="1800" b="1" dirty="0">
                <a:latin typeface="Times New Roman" panose="02020603050405020304" pitchFamily="18" charset="0"/>
                <a:ea typeface="SimHei" panose="02010609060101010101" pitchFamily="49" charset="-122"/>
                <a:cs typeface="Times New Roman" panose="02020603050405020304" pitchFamily="18" charset="0"/>
              </a:rPr>
              <a:t>@2017</a:t>
            </a:r>
            <a:r>
              <a:rPr lang="zh-CN" altLang="en-US" sz="1800" b="1" dirty="0">
                <a:latin typeface="Times New Roman" panose="02020603050405020304" pitchFamily="18" charset="0"/>
                <a:ea typeface="SimHei" panose="02010609060101010101" pitchFamily="49" charset="-122"/>
                <a:cs typeface="Times New Roman" panose="02020603050405020304" pitchFamily="18" charset="0"/>
              </a:rPr>
              <a:t>年</a:t>
            </a:r>
            <a:endParaRPr lang="zh-HK" altLang="en-US" sz="1800" b="1" dirty="0">
              <a:latin typeface="Times New Roman" panose="02020603050405020304" pitchFamily="18" charset="0"/>
              <a:ea typeface="SimHei" panose="02010609060101010101" pitchFamily="49" charset="-122"/>
              <a:cs typeface="Times New Roman" panose="02020603050405020304" pitchFamily="18" charset="0"/>
            </a:endParaRPr>
          </a:p>
        </p:txBody>
      </p:sp>
      <p:sp>
        <p:nvSpPr>
          <p:cNvPr id="3" name="向右箭號 2"/>
          <p:cNvSpPr/>
          <p:nvPr/>
        </p:nvSpPr>
        <p:spPr>
          <a:xfrm rot="20460031">
            <a:off x="3261632" y="4439228"/>
            <a:ext cx="2620736" cy="44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4" name="圖片 3"/>
          <p:cNvPicPr>
            <a:picLocks noChangeAspect="1"/>
          </p:cNvPicPr>
          <p:nvPr/>
        </p:nvPicPr>
        <p:blipFill>
          <a:blip r:embed="rId3"/>
          <a:stretch>
            <a:fillRect/>
          </a:stretch>
        </p:blipFill>
        <p:spPr>
          <a:xfrm>
            <a:off x="261523" y="2104152"/>
            <a:ext cx="2010533" cy="1411294"/>
          </a:xfrm>
          <a:prstGeom prst="rect">
            <a:avLst/>
          </a:prstGeom>
        </p:spPr>
      </p:pic>
      <p:pic>
        <p:nvPicPr>
          <p:cNvPr id="8" name="圖片 7"/>
          <p:cNvPicPr>
            <a:picLocks noChangeAspect="1"/>
          </p:cNvPicPr>
          <p:nvPr/>
        </p:nvPicPr>
        <p:blipFill>
          <a:blip r:embed="rId4">
            <a:clrChange>
              <a:clrFrom>
                <a:srgbClr val="FFFFFF"/>
              </a:clrFrom>
              <a:clrTo>
                <a:srgbClr val="FFFFFF">
                  <a:alpha val="0"/>
                </a:srgbClr>
              </a:clrTo>
            </a:clrChange>
          </a:blip>
          <a:stretch>
            <a:fillRect/>
          </a:stretch>
        </p:blipFill>
        <p:spPr>
          <a:xfrm>
            <a:off x="2990230" y="2375032"/>
            <a:ext cx="3029522" cy="810068"/>
          </a:xfrm>
          <a:prstGeom prst="rect">
            <a:avLst/>
          </a:prstGeom>
        </p:spPr>
      </p:pic>
      <p:sp>
        <p:nvSpPr>
          <p:cNvPr id="11" name="向右箭號 10"/>
          <p:cNvSpPr/>
          <p:nvPr/>
        </p:nvSpPr>
        <p:spPr>
          <a:xfrm>
            <a:off x="2441324" y="2627159"/>
            <a:ext cx="458114" cy="4437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HK" altLang="en-US"/>
          </a:p>
        </p:txBody>
      </p:sp>
      <p:sp>
        <p:nvSpPr>
          <p:cNvPr id="9" name="矩形 8"/>
          <p:cNvSpPr/>
          <p:nvPr/>
        </p:nvSpPr>
        <p:spPr>
          <a:xfrm>
            <a:off x="5649783" y="5664511"/>
            <a:ext cx="3242659" cy="415498"/>
          </a:xfrm>
          <a:prstGeom prst="rect">
            <a:avLst/>
          </a:prstGeom>
        </p:spPr>
        <p:txBody>
          <a:bodyPr wrap="square">
            <a:spAutoFit/>
          </a:bodyPr>
          <a:lstStyle/>
          <a:p>
            <a:pPr eaLnBrk="1" hangingPunct="1"/>
            <a:r>
              <a:rPr lang="zh-TW" altLang="en-US" sz="1050" b="1" dirty="0">
                <a:latin typeface="Times New Roman" panose="02020603050405020304" pitchFamily="18" charset="0"/>
                <a:ea typeface="SimHei" panose="02010609060101010101" pitchFamily="49" charset="-122"/>
                <a:cs typeface="Times New Roman" panose="02020603050405020304" pitchFamily="18" charset="0"/>
              </a:rPr>
              <a:t>資料來源：香港特別行政區政府社會福利署網頁 </a:t>
            </a:r>
            <a:r>
              <a:rPr lang="en-US" altLang="zh-TW" sz="1050" b="1" dirty="0">
                <a:latin typeface="Times New Roman" panose="02020603050405020304" pitchFamily="18" charset="0"/>
                <a:ea typeface="SimHei" panose="02010609060101010101" pitchFamily="49" charset="-122"/>
                <a:cs typeface="Times New Roman" panose="02020603050405020304" pitchFamily="18" charset="0"/>
                <a:hlinkClick r:id="rId5"/>
              </a:rPr>
              <a:t>https://www.lwb.gov.hk/chi/legco/04072018_4.htm</a:t>
            </a:r>
            <a:endParaRPr lang="zh-HK" altLang="en-US" sz="1050" dirty="0"/>
          </a:p>
        </p:txBody>
      </p:sp>
      <p:pic>
        <p:nvPicPr>
          <p:cNvPr id="12" name="圖片 11"/>
          <p:cNvPicPr>
            <a:picLocks noChangeAspect="1"/>
          </p:cNvPicPr>
          <p:nvPr/>
        </p:nvPicPr>
        <p:blipFill>
          <a:blip r:embed="rId6"/>
          <a:stretch>
            <a:fillRect/>
          </a:stretch>
        </p:blipFill>
        <p:spPr>
          <a:xfrm>
            <a:off x="-14172" y="6063563"/>
            <a:ext cx="9144001" cy="805322"/>
          </a:xfrm>
          <a:prstGeom prst="rect">
            <a:avLst/>
          </a:prstGeom>
        </p:spPr>
      </p:pic>
      <p:sp>
        <p:nvSpPr>
          <p:cNvPr id="2" name="投影片編號版面配置區 1"/>
          <p:cNvSpPr>
            <a:spLocks noGrp="1"/>
          </p:cNvSpPr>
          <p:nvPr>
            <p:ph type="sldNum" sz="quarter" idx="12"/>
          </p:nvPr>
        </p:nvSpPr>
        <p:spPr/>
        <p:txBody>
          <a:bodyPr/>
          <a:lstStyle/>
          <a:p>
            <a:pPr>
              <a:defRPr/>
            </a:pPr>
            <a:fld id="{66B6CEFD-D377-4700-B6AD-4AF9ECAAEE88}" type="slidenum">
              <a:rPr lang="zh-HK" altLang="en-US" smtClean="0"/>
              <a:pPr>
                <a:defRPr/>
              </a:pPr>
              <a:t>9</a:t>
            </a:fld>
            <a:endParaRPr lang="zh-HK" altLang="en-US" dirty="0"/>
          </a:p>
        </p:txBody>
      </p:sp>
      <p:sp>
        <p:nvSpPr>
          <p:cNvPr id="14" name="文字方塊 169">
            <a:extLst>
              <a:ext uri="{FF2B5EF4-FFF2-40B4-BE49-F238E27FC236}">
                <a16:creationId xmlns:a16="http://schemas.microsoft.com/office/drawing/2014/main" id="{D65A040C-A626-43C1-98D8-8B61C195661B}"/>
              </a:ext>
            </a:extLst>
          </p:cNvPr>
          <p:cNvSpPr txBox="1">
            <a:spLocks noChangeArrowheads="1"/>
          </p:cNvSpPr>
          <p:nvPr/>
        </p:nvSpPr>
        <p:spPr bwMode="auto">
          <a:xfrm>
            <a:off x="5707386" y="3667888"/>
            <a:ext cx="34075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increased by 95</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in year 2017, </a:t>
            </a:r>
            <a:br>
              <a:rPr lang="en-US" altLang="zh-TW"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comparing </a:t>
            </a:r>
            <a:r>
              <a:rPr lang="en-US" altLang="zh-TW"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with year 2</a:t>
            </a:r>
            <a:r>
              <a:rPr lang="en-US" altLang="zh-CN"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005</a:t>
            </a:r>
            <a:endParaRPr lang="zh-HK" altLang="en-US"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65219267"/>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2981</TotalTime>
  <Words>2477</Words>
  <Application>Microsoft Office PowerPoint</Application>
  <PresentationFormat>如螢幕大小 (4:3)</PresentationFormat>
  <Paragraphs>302</Paragraphs>
  <Slides>38</Slides>
  <Notes>10</Notes>
  <HiddenSlides>0</HiddenSlides>
  <MMClips>0</MMClips>
  <ScaleCrop>false</ScaleCrop>
  <HeadingPairs>
    <vt:vector size="8" baseType="variant">
      <vt:variant>
        <vt:lpstr>使用字型</vt:lpstr>
      </vt:variant>
      <vt:variant>
        <vt:i4>14</vt:i4>
      </vt:variant>
      <vt:variant>
        <vt:lpstr>佈景主題</vt:lpstr>
      </vt:variant>
      <vt:variant>
        <vt:i4>3</vt:i4>
      </vt:variant>
      <vt:variant>
        <vt:lpstr>內嵌 OLE 伺服程式</vt:lpstr>
      </vt:variant>
      <vt:variant>
        <vt:i4>1</vt:i4>
      </vt:variant>
      <vt:variant>
        <vt:lpstr>投影片標題</vt:lpstr>
      </vt:variant>
      <vt:variant>
        <vt:i4>38</vt:i4>
      </vt:variant>
    </vt:vector>
  </HeadingPairs>
  <TitlesOfParts>
    <vt:vector size="56" baseType="lpstr">
      <vt:lpstr>Arial Unicode MS</vt:lpstr>
      <vt:lpstr>Helvetica 45 Light</vt:lpstr>
      <vt:lpstr>SimHei</vt:lpstr>
      <vt:lpstr>SimSun</vt:lpstr>
      <vt:lpstr>Taipei</vt:lpstr>
      <vt:lpstr>微軟正黑體</vt:lpstr>
      <vt:lpstr>新細明體</vt:lpstr>
      <vt:lpstr>Arial</vt:lpstr>
      <vt:lpstr>Calibri</vt:lpstr>
      <vt:lpstr>Calibri Light</vt:lpstr>
      <vt:lpstr>Corbel</vt:lpstr>
      <vt:lpstr>Segoe UI Black</vt:lpstr>
      <vt:lpstr>Times New Roman</vt:lpstr>
      <vt:lpstr>Wingdings</vt:lpstr>
      <vt:lpstr>預設簡報設計</vt:lpstr>
      <vt:lpstr>Office 佈景主題</vt:lpstr>
      <vt:lpstr>1_Office 佈景主題</vt:lpstr>
      <vt:lpstr>Microsoft Excel 圖表</vt:lpstr>
      <vt:lpstr>   跨境養老十年經驗 探索大灣區養老的挑戰與機遇  Exploring the challenges and the opportunities of elderly care at Greater Bay Area with the past ten years cross border experience </vt:lpstr>
      <vt:lpstr>大綱  Agenda</vt:lpstr>
      <vt:lpstr>   1. 跨境養老經驗 Cross-border Elderly Care Experiences  </vt:lpstr>
      <vt:lpstr>方心讓爵士和李文彬先生的心願 (2000年) Dreams of Sir Harry Fang Sin-yang &amp; Mr. Lee Man-ban  (Year 2000)</vt:lpstr>
      <vt:lpstr>香港賽馬會深圳復康會頤康院  HKJC Shenzhen Society for Rehabilitation Yee Hong Heights </vt:lpstr>
      <vt:lpstr>香港賽馬會深圳復康會頤康院  HKJC Shenzhen Society for Rehabilitation Yee Hong Heights</vt:lpstr>
      <vt:lpstr>頤康院里程 Milestones of Yee Hong Heights</vt:lpstr>
      <vt:lpstr>輪候護理安老院的平均輪候時間 Average Waiting Time for Care and Attention Homes for the Elderly</vt:lpstr>
      <vt:lpstr>在輪候資助安老宿位時離世的長者人數 (2005-2017) The numbers of elders who passed away while waiting for subsidized NH places and C&amp;A places (2005-2017)</vt:lpstr>
      <vt:lpstr>床位使用為94%，共297人 297 residents with a Bed Utilization rate of 94% 當中171為香港居民 171 of the residents are HK residents  </vt:lpstr>
      <vt:lpstr>   </vt:lpstr>
      <vt:lpstr>PowerPoint 簡報</vt:lpstr>
      <vt:lpstr>護理級別情況 Distribution of Care Level   </vt:lpstr>
      <vt:lpstr>廣東院舍住宿照顧服務試驗計劃背景 Background of The Pilot Residential Care Services Scheme  in Guangdong </vt:lpstr>
      <vt:lpstr>PowerPoint 簡報</vt:lpstr>
      <vt:lpstr>參加「廣東院舍住宿照顧服務試驗計劃」人數 Number of People joining  The Pilot Residential Care Services Scheme in Guangdong   (2014 – 2018.8)</vt:lpstr>
      <vt:lpstr>營運經驗分享 Sharing of Operation Experience</vt:lpstr>
      <vt:lpstr>PowerPoint 簡報</vt:lpstr>
      <vt:lpstr>PowerPoint 簡報</vt:lpstr>
      <vt:lpstr>PowerPoint 簡報</vt:lpstr>
      <vt:lpstr>2. 大灣區發展 Development of Greater Bay Area (GBA) </vt:lpstr>
      <vt:lpstr>粵港澳大灣區概要  Overview of  Guangdong-Hong Kong-Macao Greater Bay</vt:lpstr>
      <vt:lpstr>大灣區規劃歷程 Development of Greater Bay Area</vt:lpstr>
      <vt:lpstr>PowerPoint 簡報</vt:lpstr>
      <vt:lpstr>3. 跨境養老的機遇 Opportunities of Cross-border Elderly Care  </vt:lpstr>
      <vt:lpstr>香港人口正急速步入高齡化，開發土地難有共識，住宿服務名額長期供不應求 Population is rapidly aging in HK. There are difficulties for the public in HK to reach consensus of the usage of land. Elderly residential services cannot meet the demand continuously  </vt:lpstr>
      <vt:lpstr>2. 粵港澳地理上接近  Short Distance between Guangdong, Hong Kong and Macao  </vt:lpstr>
      <vt:lpstr>PowerPoint 簡報</vt:lpstr>
      <vt:lpstr>PowerPoint 簡報</vt:lpstr>
      <vt:lpstr>4. 越來越多私營服務提供者在大灣區開辦養老和醫療服務，形成討論熱點 More and more private institutions have started to provide Elderly and Medical services in Greater Bay Area </vt:lpstr>
      <vt:lpstr>5. 科技取替護理人手  Technology to substitute nursing manpower </vt:lpstr>
      <vt:lpstr>4. 跨境養老的挑戰 Challenges of Cross-border  Elderly Care  </vt:lpstr>
      <vt:lpstr>1. 香港政治氛圍不認同/支持跨境養老 Non-supportive political environment of Cross-border Elderly Care </vt:lpstr>
      <vt:lpstr>2.香港長者心理上仍未完全接受跨境養老 Hong Kong Elderly are not comfortable with Cross-border Elderly Care</vt:lpstr>
      <vt:lpstr>3. 醫療配套尚未完善     Inadequate Medical Support</vt:lpstr>
      <vt:lpstr>4. 可攜性福利受限 Limitation of the Cross-border Welfare Benefits</vt:lpstr>
      <vt:lpstr>5. 內地養老人才短缺  Shortage of Manpower for Elderly Services</vt:lpstr>
      <vt:lpstr>參考資料 Reference</vt:lpstr>
    </vt:vector>
  </TitlesOfParts>
  <Company>HKSR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nicco.so</dc:creator>
  <cp:lastModifiedBy>Phyllis</cp:lastModifiedBy>
  <cp:revision>162</cp:revision>
  <cp:lastPrinted>2018-11-25T11:29:39Z</cp:lastPrinted>
  <dcterms:created xsi:type="dcterms:W3CDTF">2011-11-10T08:56:58Z</dcterms:created>
  <dcterms:modified xsi:type="dcterms:W3CDTF">2018-11-29T07:24:53Z</dcterms:modified>
</cp:coreProperties>
</file>